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5"/>
  </p:notesMasterIdLst>
  <p:handoutMasterIdLst>
    <p:handoutMasterId r:id="rId36"/>
  </p:handoutMasterIdLst>
  <p:sldIdLst>
    <p:sldId id="464" r:id="rId2"/>
    <p:sldId id="465" r:id="rId3"/>
    <p:sldId id="483" r:id="rId4"/>
    <p:sldId id="485" r:id="rId5"/>
    <p:sldId id="259" r:id="rId6"/>
    <p:sldId id="310" r:id="rId7"/>
    <p:sldId id="260" r:id="rId8"/>
    <p:sldId id="263" r:id="rId9"/>
    <p:sldId id="265" r:id="rId10"/>
    <p:sldId id="317" r:id="rId11"/>
    <p:sldId id="311" r:id="rId12"/>
    <p:sldId id="468" r:id="rId13"/>
    <p:sldId id="470" r:id="rId14"/>
    <p:sldId id="304" r:id="rId15"/>
    <p:sldId id="318" r:id="rId16"/>
    <p:sldId id="319" r:id="rId17"/>
    <p:sldId id="308" r:id="rId18"/>
    <p:sldId id="320" r:id="rId19"/>
    <p:sldId id="301" r:id="rId20"/>
    <p:sldId id="482" r:id="rId21"/>
    <p:sldId id="475" r:id="rId22"/>
    <p:sldId id="478" r:id="rId23"/>
    <p:sldId id="476" r:id="rId24"/>
    <p:sldId id="477" r:id="rId25"/>
    <p:sldId id="479" r:id="rId26"/>
    <p:sldId id="316" r:id="rId27"/>
    <p:sldId id="299" r:id="rId28"/>
    <p:sldId id="480" r:id="rId29"/>
    <p:sldId id="471" r:id="rId30"/>
    <p:sldId id="472" r:id="rId31"/>
    <p:sldId id="467" r:id="rId32"/>
    <p:sldId id="296" r:id="rId33"/>
    <p:sldId id="446" r:id="rId34"/>
  </p:sldIdLst>
  <p:sldSz cx="9144000" cy="5143500" type="screen16x9"/>
  <p:notesSz cx="6858000" cy="9144000"/>
  <p:defaultTextStyle>
    <a:lvl1pPr algn="ctr" defTabSz="366737">
      <a:defRPr sz="2250">
        <a:latin typeface="+mn-lt"/>
        <a:ea typeface="+mn-ea"/>
        <a:cs typeface="+mn-cs"/>
        <a:sym typeface="Helvetica Light"/>
      </a:defRPr>
    </a:lvl1pPr>
    <a:lvl2pPr indent="143505" algn="ctr" defTabSz="366737">
      <a:defRPr sz="2250">
        <a:latin typeface="+mn-lt"/>
        <a:ea typeface="+mn-ea"/>
        <a:cs typeface="+mn-cs"/>
        <a:sym typeface="Helvetica Light"/>
      </a:defRPr>
    </a:lvl2pPr>
    <a:lvl3pPr indent="287012" algn="ctr" defTabSz="366737">
      <a:defRPr sz="2250">
        <a:latin typeface="+mn-lt"/>
        <a:ea typeface="+mn-ea"/>
        <a:cs typeface="+mn-cs"/>
        <a:sym typeface="Helvetica Light"/>
      </a:defRPr>
    </a:lvl3pPr>
    <a:lvl4pPr indent="430517" algn="ctr" defTabSz="366737">
      <a:defRPr sz="2250">
        <a:latin typeface="+mn-lt"/>
        <a:ea typeface="+mn-ea"/>
        <a:cs typeface="+mn-cs"/>
        <a:sym typeface="Helvetica Light"/>
      </a:defRPr>
    </a:lvl4pPr>
    <a:lvl5pPr indent="574022" algn="ctr" defTabSz="366737">
      <a:defRPr sz="2250">
        <a:latin typeface="+mn-lt"/>
        <a:ea typeface="+mn-ea"/>
        <a:cs typeface="+mn-cs"/>
        <a:sym typeface="Helvetica Light"/>
      </a:defRPr>
    </a:lvl5pPr>
    <a:lvl6pPr indent="717528" algn="ctr" defTabSz="366737">
      <a:defRPr sz="2250">
        <a:latin typeface="+mn-lt"/>
        <a:ea typeface="+mn-ea"/>
        <a:cs typeface="+mn-cs"/>
        <a:sym typeface="Helvetica Light"/>
      </a:defRPr>
    </a:lvl6pPr>
    <a:lvl7pPr indent="861034" algn="ctr" defTabSz="366737">
      <a:defRPr sz="2250">
        <a:latin typeface="+mn-lt"/>
        <a:ea typeface="+mn-ea"/>
        <a:cs typeface="+mn-cs"/>
        <a:sym typeface="Helvetica Light"/>
      </a:defRPr>
    </a:lvl7pPr>
    <a:lvl8pPr indent="1004539" algn="ctr" defTabSz="366737">
      <a:defRPr sz="2250">
        <a:latin typeface="+mn-lt"/>
        <a:ea typeface="+mn-ea"/>
        <a:cs typeface="+mn-cs"/>
        <a:sym typeface="Helvetica Light"/>
      </a:defRPr>
    </a:lvl8pPr>
    <a:lvl9pPr indent="1148045" algn="ctr" defTabSz="366737">
      <a:defRPr sz="2250">
        <a:latin typeface="+mn-lt"/>
        <a:ea typeface="+mn-ea"/>
        <a:cs typeface="+mn-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140"/>
    <a:srgbClr val="EDEDED"/>
    <a:srgbClr val="194699"/>
    <a:srgbClr val="0E9647"/>
    <a:srgbClr val="FDE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1"/>
    <p:restoredTop sz="90262"/>
  </p:normalViewPr>
  <p:slideViewPr>
    <p:cSldViewPr snapToGrid="0" snapToObjects="1">
      <p:cViewPr varScale="1">
        <p:scale>
          <a:sx n="210" d="100"/>
          <a:sy n="210" d="100"/>
        </p:scale>
        <p:origin x="336" y="18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149E08-5597-3E45-8582-EEB58189C482}" type="datetimeFigureOut">
              <a:rPr lang="en-US" smtClean="0"/>
              <a:t>6/25/20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69502-A57F-A84E-93AF-100B756C6324}" type="slidenum">
              <a:rPr lang="en-US" smtClean="0"/>
              <a:t>‹#›</a:t>
            </a:fld>
            <a:endParaRPr lang="en-US"/>
          </a:p>
        </p:txBody>
      </p:sp>
    </p:spTree>
    <p:extLst>
      <p:ext uri="{BB962C8B-B14F-4D97-AF65-F5344CB8AC3E}">
        <p14:creationId xmlns:p14="http://schemas.microsoft.com/office/powerpoint/2010/main" val="1498702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3" name="Shape 7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51493904"/>
      </p:ext>
    </p:extLst>
  </p:cSld>
  <p:clrMap bg1="lt1" tx1="dk1" bg2="lt2" tx2="dk2" accent1="accent1" accent2="accent2" accent3="accent3" accent4="accent4" accent5="accent5" accent6="accent6" hlink="hlink" folHlink="folHlink"/>
  <p:hf hdr="0" ftr="0" dt="0"/>
  <p:notesStyle>
    <a:lvl1pPr defTabSz="287012">
      <a:lnSpc>
        <a:spcPct val="125000"/>
      </a:lnSpc>
      <a:defRPr sz="1500">
        <a:latin typeface="Avenir Roman"/>
        <a:ea typeface="Avenir Roman"/>
        <a:cs typeface="Avenir Roman"/>
        <a:sym typeface="Avenir Roman"/>
      </a:defRPr>
    </a:lvl1pPr>
    <a:lvl2pPr indent="143505" defTabSz="287012">
      <a:lnSpc>
        <a:spcPct val="125000"/>
      </a:lnSpc>
      <a:defRPr sz="1500">
        <a:latin typeface="Avenir Roman"/>
        <a:ea typeface="Avenir Roman"/>
        <a:cs typeface="Avenir Roman"/>
        <a:sym typeface="Avenir Roman"/>
      </a:defRPr>
    </a:lvl2pPr>
    <a:lvl3pPr indent="287012" defTabSz="287012">
      <a:lnSpc>
        <a:spcPct val="125000"/>
      </a:lnSpc>
      <a:defRPr sz="1500">
        <a:latin typeface="Avenir Roman"/>
        <a:ea typeface="Avenir Roman"/>
        <a:cs typeface="Avenir Roman"/>
        <a:sym typeface="Avenir Roman"/>
      </a:defRPr>
    </a:lvl3pPr>
    <a:lvl4pPr indent="430517" defTabSz="287012">
      <a:lnSpc>
        <a:spcPct val="125000"/>
      </a:lnSpc>
      <a:defRPr sz="1500">
        <a:latin typeface="Avenir Roman"/>
        <a:ea typeface="Avenir Roman"/>
        <a:cs typeface="Avenir Roman"/>
        <a:sym typeface="Avenir Roman"/>
      </a:defRPr>
    </a:lvl4pPr>
    <a:lvl5pPr indent="574022" defTabSz="287012">
      <a:lnSpc>
        <a:spcPct val="125000"/>
      </a:lnSpc>
      <a:defRPr sz="1500">
        <a:latin typeface="Avenir Roman"/>
        <a:ea typeface="Avenir Roman"/>
        <a:cs typeface="Avenir Roman"/>
        <a:sym typeface="Avenir Roman"/>
      </a:defRPr>
    </a:lvl5pPr>
    <a:lvl6pPr indent="717528" defTabSz="287012">
      <a:lnSpc>
        <a:spcPct val="125000"/>
      </a:lnSpc>
      <a:defRPr sz="1500">
        <a:latin typeface="Avenir Roman"/>
        <a:ea typeface="Avenir Roman"/>
        <a:cs typeface="Avenir Roman"/>
        <a:sym typeface="Avenir Roman"/>
      </a:defRPr>
    </a:lvl6pPr>
    <a:lvl7pPr indent="861034" defTabSz="287012">
      <a:lnSpc>
        <a:spcPct val="125000"/>
      </a:lnSpc>
      <a:defRPr sz="1500">
        <a:latin typeface="Avenir Roman"/>
        <a:ea typeface="Avenir Roman"/>
        <a:cs typeface="Avenir Roman"/>
        <a:sym typeface="Avenir Roman"/>
      </a:defRPr>
    </a:lvl7pPr>
    <a:lvl8pPr indent="1004539" defTabSz="287012">
      <a:lnSpc>
        <a:spcPct val="125000"/>
      </a:lnSpc>
      <a:defRPr sz="1500">
        <a:latin typeface="Avenir Roman"/>
        <a:ea typeface="Avenir Roman"/>
        <a:cs typeface="Avenir Roman"/>
        <a:sym typeface="Avenir Roman"/>
      </a:defRPr>
    </a:lvl8pPr>
    <a:lvl9pPr indent="1148045" defTabSz="287012">
      <a:lnSpc>
        <a:spcPct val="125000"/>
      </a:lnSpc>
      <a:defRPr sz="15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ndroid_(robo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Apple_Inc."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ndroid_(robo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Apple_Inc."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 </a:t>
            </a:r>
            <a:r>
              <a:rPr lang="en-IE" sz="1500" b="0" i="0" u="none" strike="noStrike" dirty="0">
                <a:effectLst/>
                <a:latin typeface="Avenir Roman"/>
                <a:ea typeface="Avenir Roman"/>
                <a:cs typeface="Avenir Roman"/>
                <a:sym typeface="Avenir Roman"/>
              </a:rPr>
              <a:t>He was nicknamed "</a:t>
            </a:r>
            <a:r>
              <a:rPr lang="en-IE" sz="1500" b="0" i="0" u="none" strike="noStrike" dirty="0">
                <a:effectLst/>
                <a:latin typeface="Avenir Roman"/>
                <a:ea typeface="Avenir Roman"/>
                <a:cs typeface="Avenir Roman"/>
                <a:sym typeface="Avenir Roman"/>
                <a:hlinkClick r:id="rId3" tooltip="Android (robot)"/>
              </a:rPr>
              <a:t>Android</a:t>
            </a:r>
            <a:r>
              <a:rPr lang="en-IE" sz="1500" b="0" i="0" u="none" strike="noStrike" dirty="0">
                <a:effectLst/>
                <a:latin typeface="Avenir Roman"/>
                <a:ea typeface="Avenir Roman"/>
                <a:cs typeface="Avenir Roman"/>
                <a:sym typeface="Avenir Roman"/>
              </a:rPr>
              <a:t>" by his co-workers at </a:t>
            </a:r>
            <a:r>
              <a:rPr lang="en-IE" sz="1500" b="0" i="0" u="none" strike="noStrike" dirty="0">
                <a:effectLst/>
                <a:latin typeface="Avenir Roman"/>
                <a:ea typeface="Avenir Roman"/>
                <a:cs typeface="Avenir Roman"/>
                <a:sym typeface="Avenir Roman"/>
                <a:hlinkClick r:id="rId4" tooltip="Apple Inc."/>
              </a:rPr>
              <a:t>Apple</a:t>
            </a:r>
            <a:r>
              <a:rPr lang="en-IE" sz="1500" b="0" i="0" u="none" strike="noStrike" dirty="0">
                <a:effectLst/>
                <a:latin typeface="Avenir Roman"/>
                <a:ea typeface="Avenir Roman"/>
                <a:cs typeface="Avenir Roman"/>
                <a:sym typeface="Avenir Roman"/>
              </a:rPr>
              <a:t> in 1989 due to a love of robots</a:t>
            </a:r>
            <a:br>
              <a:rPr lang="en-IE" sz="1500" b="0" i="0" u="none" strike="noStrike" dirty="0">
                <a:effectLst/>
                <a:latin typeface="Avenir Roman"/>
                <a:ea typeface="Avenir Roman"/>
                <a:cs typeface="Avenir Roman"/>
                <a:sym typeface="Avenir Roman"/>
              </a:rPr>
            </a:br>
            <a:r>
              <a:rPr lang="en-IE" sz="1500" b="0" i="0" u="none" strike="noStrike" dirty="0">
                <a:effectLst/>
                <a:latin typeface="Avenir Roman"/>
                <a:ea typeface="Avenir Roman"/>
                <a:cs typeface="Avenir Roman"/>
                <a:sym typeface="Avenir Roman"/>
              </a:rPr>
              <a:t>undisclosed price of around $50 million</a:t>
            </a:r>
          </a:p>
          <a:p>
            <a:r>
              <a:rPr lang="en-IE" sz="1500" b="0" i="0" u="none" strike="noStrike" dirty="0">
                <a:effectLst/>
                <a:latin typeface="Avenir Roman"/>
                <a:ea typeface="Avenir Roman"/>
                <a:cs typeface="Avenir Roman"/>
                <a:sym typeface="Avenir Roman"/>
              </a:rPr>
              <a:t>The net </a:t>
            </a:r>
            <a:r>
              <a:rPr lang="en-IE" sz="1500" b="1" i="0" u="none" strike="noStrike" dirty="0">
                <a:effectLst/>
                <a:latin typeface="Avenir Roman"/>
                <a:ea typeface="Avenir Roman"/>
                <a:cs typeface="Avenir Roman"/>
                <a:sym typeface="Avenir Roman"/>
              </a:rPr>
              <a:t>worth</a:t>
            </a:r>
            <a:r>
              <a:rPr lang="en-IE" sz="1500" b="0" i="0" u="none" strike="noStrike" dirty="0">
                <a:effectLst/>
                <a:latin typeface="Avenir Roman"/>
                <a:ea typeface="Avenir Roman"/>
                <a:cs typeface="Avenir Roman"/>
                <a:sym typeface="Avenir Roman"/>
              </a:rPr>
              <a:t> of </a:t>
            </a:r>
            <a:r>
              <a:rPr lang="en-IE" sz="1500" b="1" i="0" u="none" strike="noStrike" dirty="0">
                <a:effectLst/>
                <a:latin typeface="Avenir Roman"/>
                <a:ea typeface="Avenir Roman"/>
                <a:cs typeface="Avenir Roman"/>
                <a:sym typeface="Avenir Roman"/>
              </a:rPr>
              <a:t>Android</a:t>
            </a:r>
            <a:r>
              <a:rPr lang="en-IE" sz="1500" b="0" i="0" u="none" strike="noStrike" dirty="0">
                <a:effectLst/>
                <a:latin typeface="Avenir Roman"/>
                <a:ea typeface="Avenir Roman"/>
                <a:cs typeface="Avenir Roman"/>
                <a:sym typeface="Avenir Roman"/>
              </a:rPr>
              <a:t> is estimated to be over $2.5 billion  (2020)</a:t>
            </a:r>
            <a:endParaRPr lang="en-US" dirty="0"/>
          </a:p>
        </p:txBody>
      </p:sp>
    </p:spTree>
    <p:extLst>
      <p:ext uri="{BB962C8B-B14F-4D97-AF65-F5344CB8AC3E}">
        <p14:creationId xmlns:p14="http://schemas.microsoft.com/office/powerpoint/2010/main" val="139062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0603" indent="-230603">
              <a:defRPr sz="1800"/>
            </a:pPr>
            <a:r>
              <a:rPr lang="en-IE" sz="1875" dirty="0"/>
              <a:t>objective may be to have an application run on as many devices as possible so shoot for the lowest API level possible. But keep in mind the distribution of Android versions on real devices out there. </a:t>
            </a:r>
          </a:p>
          <a:p>
            <a:endParaRPr lang="en-US" dirty="0"/>
          </a:p>
        </p:txBody>
      </p:sp>
    </p:spTree>
    <p:extLst>
      <p:ext uri="{BB962C8B-B14F-4D97-AF65-F5344CB8AC3E}">
        <p14:creationId xmlns:p14="http://schemas.microsoft.com/office/powerpoint/2010/main" val="2114187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down to basic economics and distribution of wealth </a:t>
            </a:r>
          </a:p>
        </p:txBody>
      </p:sp>
    </p:spTree>
    <p:extLst>
      <p:ext uri="{BB962C8B-B14F-4D97-AF65-F5344CB8AC3E}">
        <p14:creationId xmlns:p14="http://schemas.microsoft.com/office/powerpoint/2010/main" val="276774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devices probably aren’t going away anytime soon, and of the billions of people on the planet, eventually, everyone who can afford one will probably have one. BUT - All the benefits of mobile phones come at an ethical and environment cost which leads me to the next slide….</a:t>
            </a:r>
          </a:p>
        </p:txBody>
      </p:sp>
    </p:spTree>
    <p:extLst>
      <p:ext uri="{BB962C8B-B14F-4D97-AF65-F5344CB8AC3E}">
        <p14:creationId xmlns:p14="http://schemas.microsoft.com/office/powerpoint/2010/main" val="261345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 </a:t>
            </a:r>
            <a:r>
              <a:rPr lang="en-IE" sz="1500" b="0" i="0" u="none" strike="noStrike" dirty="0">
                <a:effectLst/>
                <a:latin typeface="Avenir Roman"/>
                <a:ea typeface="Avenir Roman"/>
                <a:cs typeface="Avenir Roman"/>
                <a:sym typeface="Avenir Roman"/>
              </a:rPr>
              <a:t>He was nicknamed "</a:t>
            </a:r>
            <a:r>
              <a:rPr lang="en-IE" sz="1500" b="0" i="0" u="none" strike="noStrike" dirty="0">
                <a:effectLst/>
                <a:latin typeface="Avenir Roman"/>
                <a:ea typeface="Avenir Roman"/>
                <a:cs typeface="Avenir Roman"/>
                <a:sym typeface="Avenir Roman"/>
                <a:hlinkClick r:id="rId3" tooltip="Android (robot)"/>
              </a:rPr>
              <a:t>Android</a:t>
            </a:r>
            <a:r>
              <a:rPr lang="en-IE" sz="1500" b="0" i="0" u="none" strike="noStrike" dirty="0">
                <a:effectLst/>
                <a:latin typeface="Avenir Roman"/>
                <a:ea typeface="Avenir Roman"/>
                <a:cs typeface="Avenir Roman"/>
                <a:sym typeface="Avenir Roman"/>
              </a:rPr>
              <a:t>" by his co-workers at </a:t>
            </a:r>
            <a:r>
              <a:rPr lang="en-IE" sz="1500" b="0" i="0" u="none" strike="noStrike" dirty="0">
                <a:effectLst/>
                <a:latin typeface="Avenir Roman"/>
                <a:ea typeface="Avenir Roman"/>
                <a:cs typeface="Avenir Roman"/>
                <a:sym typeface="Avenir Roman"/>
                <a:hlinkClick r:id="rId4" tooltip="Apple Inc."/>
              </a:rPr>
              <a:t>Apple</a:t>
            </a:r>
            <a:r>
              <a:rPr lang="en-IE" sz="1500" b="0" i="0" u="none" strike="noStrike" dirty="0">
                <a:effectLst/>
                <a:latin typeface="Avenir Roman"/>
                <a:ea typeface="Avenir Roman"/>
                <a:cs typeface="Avenir Roman"/>
                <a:sym typeface="Avenir Roman"/>
              </a:rPr>
              <a:t> in 1989 due to a love of robots</a:t>
            </a:r>
            <a:br>
              <a:rPr lang="en-IE" sz="1500" b="0" i="0" u="none" strike="noStrike" dirty="0">
                <a:effectLst/>
                <a:latin typeface="Avenir Roman"/>
                <a:ea typeface="Avenir Roman"/>
                <a:cs typeface="Avenir Roman"/>
                <a:sym typeface="Avenir Roman"/>
              </a:rPr>
            </a:br>
            <a:r>
              <a:rPr lang="en-IE" sz="1500" b="0" i="0" u="none" strike="noStrike" dirty="0">
                <a:effectLst/>
                <a:latin typeface="Avenir Roman"/>
                <a:ea typeface="Avenir Roman"/>
                <a:cs typeface="Avenir Roman"/>
                <a:sym typeface="Avenir Roman"/>
              </a:rPr>
              <a:t>undisclosed price of around $50 million</a:t>
            </a:r>
          </a:p>
          <a:p>
            <a:r>
              <a:rPr lang="en-IE" sz="1500" b="0" i="0" u="none" strike="noStrike" dirty="0">
                <a:effectLst/>
                <a:latin typeface="Avenir Roman"/>
                <a:ea typeface="Avenir Roman"/>
                <a:cs typeface="Avenir Roman"/>
                <a:sym typeface="Avenir Roman"/>
              </a:rPr>
              <a:t>The net </a:t>
            </a:r>
            <a:r>
              <a:rPr lang="en-IE" sz="1500" b="1" i="0" u="none" strike="noStrike" dirty="0">
                <a:effectLst/>
                <a:latin typeface="Avenir Roman"/>
                <a:ea typeface="Avenir Roman"/>
                <a:cs typeface="Avenir Roman"/>
                <a:sym typeface="Avenir Roman"/>
              </a:rPr>
              <a:t>worth</a:t>
            </a:r>
            <a:r>
              <a:rPr lang="en-IE" sz="1500" b="0" i="0" u="none" strike="noStrike" dirty="0">
                <a:effectLst/>
                <a:latin typeface="Avenir Roman"/>
                <a:ea typeface="Avenir Roman"/>
                <a:cs typeface="Avenir Roman"/>
                <a:sym typeface="Avenir Roman"/>
              </a:rPr>
              <a:t> of </a:t>
            </a:r>
            <a:r>
              <a:rPr lang="en-IE" sz="1500" b="1" i="0" u="none" strike="noStrike" dirty="0">
                <a:effectLst/>
                <a:latin typeface="Avenir Roman"/>
                <a:ea typeface="Avenir Roman"/>
                <a:cs typeface="Avenir Roman"/>
                <a:sym typeface="Avenir Roman"/>
              </a:rPr>
              <a:t>Android</a:t>
            </a:r>
            <a:r>
              <a:rPr lang="en-IE" sz="1500" b="0" i="0" u="none" strike="noStrike" dirty="0">
                <a:effectLst/>
                <a:latin typeface="Avenir Roman"/>
                <a:ea typeface="Avenir Roman"/>
                <a:cs typeface="Avenir Roman"/>
                <a:sym typeface="Avenir Roman"/>
              </a:rPr>
              <a:t> is estimated to be over $2.5 billion  (2020)</a:t>
            </a:r>
            <a:endParaRPr lang="en-US" dirty="0"/>
          </a:p>
        </p:txBody>
      </p:sp>
    </p:spTree>
    <p:extLst>
      <p:ext uri="{BB962C8B-B14F-4D97-AF65-F5344CB8AC3E}">
        <p14:creationId xmlns:p14="http://schemas.microsoft.com/office/powerpoint/2010/main" val="277299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 response to Apple and the release of the iPhone only months previous (June 29</a:t>
            </a:r>
            <a:r>
              <a:rPr lang="en-US" baseline="30000" dirty="0"/>
              <a:t>th</a:t>
            </a:r>
            <a:r>
              <a:rPr lang="en-US" dirty="0"/>
              <a:t> 2007)</a:t>
            </a:r>
          </a:p>
        </p:txBody>
      </p:sp>
    </p:spTree>
    <p:extLst>
      <p:ext uri="{BB962C8B-B14F-4D97-AF65-F5344CB8AC3E}">
        <p14:creationId xmlns:p14="http://schemas.microsoft.com/office/powerpoint/2010/main" val="319808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Don’t forget Android Things</a:t>
            </a:r>
          </a:p>
        </p:txBody>
      </p:sp>
    </p:spTree>
    <p:extLst>
      <p:ext uri="{BB962C8B-B14F-4D97-AF65-F5344CB8AC3E}">
        <p14:creationId xmlns:p14="http://schemas.microsoft.com/office/powerpoint/2010/main" val="284292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developer has to take these constraints into account also</a:t>
            </a:r>
          </a:p>
        </p:txBody>
      </p:sp>
    </p:spTree>
    <p:extLst>
      <p:ext uri="{BB962C8B-B14F-4D97-AF65-F5344CB8AC3E}">
        <p14:creationId xmlns:p14="http://schemas.microsoft.com/office/powerpoint/2010/main" val="285129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reasoning there is  that numbers are universal and more easily recognizable (than a treat!) And apple use numbers lol </a:t>
            </a:r>
            <a:r>
              <a:rPr lang="en-US" dirty="0">
                <a:sym typeface="Wingdings" pitchFamily="2" charset="2"/>
              </a:rPr>
              <a:t></a:t>
            </a:r>
            <a:endParaRPr lang="en-US" dirty="0"/>
          </a:p>
        </p:txBody>
      </p:sp>
    </p:spTree>
    <p:extLst>
      <p:ext uri="{BB962C8B-B14F-4D97-AF65-F5344CB8AC3E}">
        <p14:creationId xmlns:p14="http://schemas.microsoft.com/office/powerpoint/2010/main" val="273064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500" b="0" i="0" u="none" strike="noStrike" dirty="0">
                <a:effectLst/>
                <a:latin typeface="Avenir Roman"/>
                <a:ea typeface="Avenir Roman"/>
                <a:cs typeface="Avenir Roman"/>
                <a:sym typeface="Avenir Roman"/>
              </a:rPr>
              <a:t>The Android 11 Developer Preview program runs from February 2020 until the final public release to AOSP and OEMs, planned for Q3 2020</a:t>
            </a:r>
            <a:endParaRPr lang="en-US" dirty="0"/>
          </a:p>
        </p:txBody>
      </p:sp>
    </p:spTree>
    <p:extLst>
      <p:ext uri="{BB962C8B-B14F-4D97-AF65-F5344CB8AC3E}">
        <p14:creationId xmlns:p14="http://schemas.microsoft.com/office/powerpoint/2010/main" val="18459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87012" eaLnBrk="1" fontAlgn="auto" latinLnBrk="0" hangingPunct="1">
              <a:lnSpc>
                <a:spcPct val="125000"/>
              </a:lnSpc>
              <a:spcBef>
                <a:spcPts val="0"/>
              </a:spcBef>
              <a:spcAft>
                <a:spcPts val="0"/>
              </a:spcAft>
              <a:buClrTx/>
              <a:buSzTx/>
              <a:buFontTx/>
              <a:buNone/>
              <a:tabLst/>
              <a:defRPr/>
            </a:pPr>
            <a:r>
              <a:rPr lang="en-US" dirty="0" err="1"/>
              <a:t>Ios</a:t>
            </a:r>
            <a:r>
              <a:rPr lang="en-US" dirty="0"/>
              <a:t> 12 hit 50% in 23 days</a:t>
            </a:r>
            <a:br>
              <a:rPr lang="en-IE" dirty="0"/>
            </a:br>
            <a:br>
              <a:rPr lang="en-IE" dirty="0"/>
            </a:br>
            <a:br>
              <a:rPr lang="en-IE" dirty="0"/>
            </a:br>
            <a:endParaRPr lang="en-US" dirty="0"/>
          </a:p>
        </p:txBody>
      </p:sp>
    </p:spTree>
    <p:extLst>
      <p:ext uri="{BB962C8B-B14F-4D97-AF65-F5344CB8AC3E}">
        <p14:creationId xmlns:p14="http://schemas.microsoft.com/office/powerpoint/2010/main" val="231449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500" b="0" i="0" u="none" strike="noStrike" dirty="0">
                <a:effectLst/>
                <a:latin typeface="Avenir Roman"/>
                <a:ea typeface="Avenir Roman"/>
                <a:cs typeface="Avenir Roman"/>
                <a:sym typeface="Avenir Roman"/>
              </a:rPr>
              <a:t>92% of iPhones introduced in the last four years are running </a:t>
            </a:r>
            <a:r>
              <a:rPr lang="en-IE" sz="1500" b="0" i="0" u="none" strike="noStrike" dirty="0" err="1">
                <a:effectLst/>
                <a:latin typeface="Avenir Roman"/>
                <a:ea typeface="Avenir Roman"/>
                <a:cs typeface="Avenir Roman"/>
                <a:sym typeface="Avenir Roman"/>
              </a:rPr>
              <a:t>ios</a:t>
            </a:r>
            <a:r>
              <a:rPr lang="en-IE" sz="1500" b="0" i="0" u="none" strike="noStrike" dirty="0">
                <a:effectLst/>
                <a:latin typeface="Avenir Roman"/>
                <a:ea typeface="Avenir Roman"/>
                <a:cs typeface="Avenir Roman"/>
                <a:sym typeface="Avenir Roman"/>
              </a:rPr>
              <a:t> 13, even if android users want to get on to the latest Android version they have to wait till it officially is rolled out by  the OEMs</a:t>
            </a:r>
            <a:endParaRPr lang="en-US" dirty="0"/>
          </a:p>
        </p:txBody>
      </p:sp>
    </p:spTree>
    <p:extLst>
      <p:ext uri="{BB962C8B-B14F-4D97-AF65-F5344CB8AC3E}">
        <p14:creationId xmlns:p14="http://schemas.microsoft.com/office/powerpoint/2010/main" val="313831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44" name="Shape 44"/>
          <p:cNvSpPr/>
          <p:nvPr/>
        </p:nvSpPr>
        <p:spPr>
          <a:xfrm>
            <a:off x="401836" y="2504778"/>
            <a:ext cx="8344755" cy="68"/>
          </a:xfrm>
          <a:prstGeom prst="rect">
            <a:avLst/>
          </a:prstGeom>
          <a:ln w="3175">
            <a:solidFill>
              <a:srgbClr val="9A9A9A"/>
            </a:solidFill>
            <a:miter lim="400000"/>
          </a:ln>
        </p:spPr>
        <p:txBody>
          <a:bodyPr lIns="0" tIns="0" rIns="0" bIns="0" anchor="ctr"/>
          <a:lstStyle/>
          <a:p>
            <a:pPr lvl="0" algn="l" defTabSz="286973">
              <a:defRPr sz="1100">
                <a:latin typeface="Helvetica"/>
                <a:ea typeface="Helvetica"/>
                <a:cs typeface="Helvetica"/>
                <a:sym typeface="Helvetica"/>
              </a:defRPr>
            </a:pPr>
            <a:endParaRPr sz="825"/>
          </a:p>
        </p:txBody>
      </p:sp>
      <p:sp>
        <p:nvSpPr>
          <p:cNvPr id="45" name="Shape 45"/>
          <p:cNvSpPr>
            <a:spLocks noGrp="1"/>
          </p:cNvSpPr>
          <p:nvPr>
            <p:ph type="title"/>
          </p:nvPr>
        </p:nvSpPr>
        <p:spPr>
          <a:xfrm>
            <a:off x="401836" y="696516"/>
            <a:ext cx="8340328" cy="1674317"/>
          </a:xfrm>
          <a:prstGeom prst="rect">
            <a:avLst/>
          </a:prstGeom>
        </p:spPr>
        <p:txBody>
          <a:bodyPr lIns="0" tIns="0" rIns="0" bIns="0">
            <a:normAutofit/>
          </a:bodyPr>
          <a:lstStyle>
            <a:lvl1pPr defTabSz="366688">
              <a:defRPr sz="2400"/>
            </a:lvl1pPr>
          </a:lstStyle>
          <a:p>
            <a:pPr lvl="0">
              <a:defRPr sz="1800"/>
            </a:pPr>
            <a:r>
              <a:rPr sz="2400"/>
              <a:t>Title Text</a:t>
            </a:r>
          </a:p>
        </p:txBody>
      </p:sp>
      <p:sp>
        <p:nvSpPr>
          <p:cNvPr id="46" name="Shape 46"/>
          <p:cNvSpPr>
            <a:spLocks noGrp="1"/>
          </p:cNvSpPr>
          <p:nvPr>
            <p:ph type="body" idx="1"/>
          </p:nvPr>
        </p:nvSpPr>
        <p:spPr>
          <a:xfrm>
            <a:off x="401836" y="2645421"/>
            <a:ext cx="8340328" cy="535781"/>
          </a:xfrm>
          <a:prstGeom prst="rect">
            <a:avLst/>
          </a:prstGeom>
        </p:spPr>
        <p:txBody>
          <a:bodyPr lIns="0" tIns="0" rIns="0" bIns="0">
            <a:normAutofit/>
          </a:bodyPr>
          <a:lstStyle>
            <a:lvl1pPr marL="0" indent="0" defTabSz="366688">
              <a:spcBef>
                <a:spcPts val="0"/>
              </a:spcBef>
              <a:buClrTx/>
              <a:buSzTx/>
              <a:buFontTx/>
              <a:buNone/>
              <a:defRPr sz="1500">
                <a:solidFill>
                  <a:srgbClr val="747474"/>
                </a:solidFill>
                <a:latin typeface="Helvetica Neue"/>
                <a:ea typeface="Helvetica Neue"/>
                <a:cs typeface="Helvetica Neue"/>
                <a:sym typeface="Helvetica Neue"/>
              </a:defRPr>
            </a:lvl1pPr>
            <a:lvl2pPr marL="0" indent="143486" defTabSz="366688">
              <a:spcBef>
                <a:spcPts val="0"/>
              </a:spcBef>
              <a:buClrTx/>
              <a:buSzTx/>
              <a:buFontTx/>
              <a:buNone/>
              <a:defRPr sz="1500">
                <a:solidFill>
                  <a:srgbClr val="747474"/>
                </a:solidFill>
                <a:latin typeface="Helvetica Neue"/>
                <a:ea typeface="Helvetica Neue"/>
                <a:cs typeface="Helvetica Neue"/>
                <a:sym typeface="Helvetica Neue"/>
              </a:defRPr>
            </a:lvl2pPr>
            <a:lvl3pPr marL="0" indent="286973" defTabSz="366688">
              <a:spcBef>
                <a:spcPts val="0"/>
              </a:spcBef>
              <a:buClrTx/>
              <a:buSzTx/>
              <a:buFontTx/>
              <a:buNone/>
              <a:defRPr sz="1500">
                <a:solidFill>
                  <a:srgbClr val="747474"/>
                </a:solidFill>
                <a:latin typeface="Helvetica Neue"/>
                <a:ea typeface="Helvetica Neue"/>
                <a:cs typeface="Helvetica Neue"/>
                <a:sym typeface="Helvetica Neue"/>
              </a:defRPr>
            </a:lvl3pPr>
            <a:lvl4pPr marL="0" indent="430460" defTabSz="366688">
              <a:spcBef>
                <a:spcPts val="0"/>
              </a:spcBef>
              <a:buClrTx/>
              <a:buSzTx/>
              <a:buFontTx/>
              <a:buNone/>
              <a:defRPr sz="1500">
                <a:solidFill>
                  <a:srgbClr val="747474"/>
                </a:solidFill>
                <a:latin typeface="Helvetica Neue"/>
                <a:ea typeface="Helvetica Neue"/>
                <a:cs typeface="Helvetica Neue"/>
                <a:sym typeface="Helvetica Neue"/>
              </a:defRPr>
            </a:lvl4pPr>
            <a:lvl5pPr marL="0" indent="573946" defTabSz="366688">
              <a:spcBef>
                <a:spcPts val="0"/>
              </a:spcBef>
              <a:buClrTx/>
              <a:buSzTx/>
              <a:buFontTx/>
              <a:buNone/>
              <a:defRPr sz="1500">
                <a:solidFill>
                  <a:srgbClr val="747474"/>
                </a:solidFill>
                <a:latin typeface="Helvetica Neue"/>
                <a:ea typeface="Helvetica Neue"/>
                <a:cs typeface="Helvetica Neue"/>
                <a:sym typeface="Helvetica Neue"/>
              </a:defRPr>
            </a:lvl5pPr>
          </a:lstStyle>
          <a:p>
            <a:pPr lvl="0">
              <a:defRPr sz="1800">
                <a:solidFill>
                  <a:srgbClr val="000000"/>
                </a:solidFill>
              </a:defRPr>
            </a:pPr>
            <a:r>
              <a:rPr sz="1500">
                <a:solidFill>
                  <a:srgbClr val="747474"/>
                </a:solidFill>
              </a:rPr>
              <a:t>Body Level One</a:t>
            </a:r>
          </a:p>
          <a:p>
            <a:pPr lvl="1">
              <a:defRPr sz="1800">
                <a:solidFill>
                  <a:srgbClr val="000000"/>
                </a:solidFill>
              </a:defRPr>
            </a:pPr>
            <a:r>
              <a:rPr sz="1500">
                <a:solidFill>
                  <a:srgbClr val="747474"/>
                </a:solidFill>
              </a:rPr>
              <a:t>Body Level Two</a:t>
            </a:r>
          </a:p>
          <a:p>
            <a:pPr lvl="2">
              <a:defRPr sz="1800">
                <a:solidFill>
                  <a:srgbClr val="000000"/>
                </a:solidFill>
              </a:defRPr>
            </a:pPr>
            <a:r>
              <a:rPr sz="1500">
                <a:solidFill>
                  <a:srgbClr val="747474"/>
                </a:solidFill>
              </a:rPr>
              <a:t>Body Level Three</a:t>
            </a:r>
          </a:p>
          <a:p>
            <a:pPr lvl="3">
              <a:defRPr sz="1800">
                <a:solidFill>
                  <a:srgbClr val="000000"/>
                </a:solidFill>
              </a:defRPr>
            </a:pPr>
            <a:r>
              <a:rPr sz="1500">
                <a:solidFill>
                  <a:srgbClr val="747474"/>
                </a:solidFill>
              </a:rPr>
              <a:t>Body Level Four</a:t>
            </a:r>
          </a:p>
          <a:p>
            <a:pPr lvl="4">
              <a:defRPr sz="1800">
                <a:solidFill>
                  <a:srgbClr val="000000"/>
                </a:solidFill>
              </a:defRPr>
            </a:pPr>
            <a:r>
              <a:rPr sz="1500">
                <a:solidFill>
                  <a:srgbClr val="747474"/>
                </a:solidFill>
              </a:rPr>
              <a:t>Body Level Five</a:t>
            </a:r>
          </a:p>
        </p:txBody>
      </p:sp>
      <p:sp>
        <p:nvSpPr>
          <p:cNvPr id="5" name="Rectangle 4"/>
          <p:cNvSpPr/>
          <p:nvPr userDrawn="1"/>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userDrawn="1"/>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lvl1pPr>
              <a:defRPr b="1">
                <a:solidFill>
                  <a:srgbClr val="C00000"/>
                </a:solidFill>
              </a:defRPr>
            </a:lvl1pPr>
          </a:lstStyle>
          <a:p>
            <a:pPr lvl="0">
              <a:defRPr sz="1800"/>
            </a:pPr>
            <a:r>
              <a:rPr sz="2775" dirty="0"/>
              <a:t>Title Text</a:t>
            </a:r>
          </a:p>
        </p:txBody>
      </p:sp>
      <p:sp>
        <p:nvSpPr>
          <p:cNvPr id="49" name="Shape 49"/>
          <p:cNvSpPr>
            <a:spLocks noGrp="1"/>
          </p:cNvSpPr>
          <p:nvPr>
            <p:ph type="body" idx="1"/>
          </p:nvPr>
        </p:nvSpPr>
        <p:spPr>
          <a:prstGeom prst="rect">
            <a:avLst/>
          </a:prstGeom>
        </p:spPr>
        <p:txBody>
          <a:body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50" name="Shape 50"/>
          <p:cNvSpPr>
            <a:spLocks noGrp="1"/>
          </p:cNvSpPr>
          <p:nvPr>
            <p:ph type="sldNum" sz="quarter" idx="2"/>
          </p:nvPr>
        </p:nvSpPr>
        <p:spPr>
          <a:xfrm>
            <a:off x="6553201" y="4875912"/>
            <a:ext cx="1905000" cy="283023"/>
          </a:xfrm>
          <a:prstGeom prst="rect">
            <a:avLst/>
          </a:prstGeom>
        </p:spPr>
        <p:txBody>
          <a:bodyPr/>
          <a:lstStyle/>
          <a:p>
            <a:pPr lvl="0"/>
            <a:fld id="{86CB4B4D-7CA3-9044-876B-883B54F8677D}" type="slidenum">
              <a:t>‹#›</a:t>
            </a:fld>
            <a:endParaRPr dirty="0"/>
          </a:p>
        </p:txBody>
      </p:sp>
      <p:sp>
        <p:nvSpPr>
          <p:cNvPr id="5" name="Rectangle 66"/>
          <p:cNvSpPr>
            <a:spLocks noGrp="1" noChangeArrowheads="1"/>
          </p:cNvSpPr>
          <p:nvPr>
            <p:ph type="ftr" sz="quarter" idx="3"/>
          </p:nvPr>
        </p:nvSpPr>
        <p:spPr bwMode="auto">
          <a:xfrm>
            <a:off x="3214688" y="4895886"/>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a:spLocks noGrp="1"/>
          </p:cNvSpPr>
          <p:nvPr>
            <p:ph type="title"/>
          </p:nvPr>
        </p:nvSpPr>
        <p:spPr>
          <a:prstGeom prst="rect">
            <a:avLst/>
          </a:prstGeom>
        </p:spPr>
        <p:txBody>
          <a:bodyPr/>
          <a:lstStyle/>
          <a:p>
            <a:r>
              <a:t>Title Text</a:t>
            </a:r>
          </a:p>
        </p:txBody>
      </p:sp>
      <p:sp>
        <p:nvSpPr>
          <p:cNvPr id="53" name="Slide Number"/>
          <p:cNvSpPr>
            <a:spLocks noGrp="1"/>
          </p:cNvSpPr>
          <p:nvPr>
            <p:ph type="sldNum" sz="quarter" idx="2"/>
          </p:nvPr>
        </p:nvSpPr>
        <p:spPr>
          <a:xfrm>
            <a:off x="6553201" y="4870113"/>
            <a:ext cx="1905000" cy="283023"/>
          </a:xfrm>
          <a:prstGeom prst="rect">
            <a:avLst/>
          </a:prstGeom>
        </p:spPr>
        <p:txBody>
          <a:bodyPr/>
          <a:lstStyle/>
          <a:p>
            <a:fld id="{86CB4B4D-7CA3-9044-876B-883B54F8677D}" type="slidenum">
              <a:t>‹#›</a:t>
            </a:fld>
            <a:endParaRPr/>
          </a:p>
        </p:txBody>
      </p:sp>
      <p:sp>
        <p:nvSpPr>
          <p:cNvPr id="4" name="Rectangle 66">
            <a:extLst>
              <a:ext uri="{FF2B5EF4-FFF2-40B4-BE49-F238E27FC236}">
                <a16:creationId xmlns:a16="http://schemas.microsoft.com/office/drawing/2014/main" id="{167ADE1B-F2C8-8644-B1BC-045EE9E74822}"/>
              </a:ext>
            </a:extLst>
          </p:cNvPr>
          <p:cNvSpPr>
            <a:spLocks noGrp="1" noChangeArrowheads="1"/>
          </p:cNvSpPr>
          <p:nvPr>
            <p:ph type="ftr" sz="quarter" idx="3"/>
          </p:nvPr>
        </p:nvSpPr>
        <p:spPr bwMode="auto">
          <a:xfrm>
            <a:off x="3214688" y="4895886"/>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Android Networking</a:t>
            </a:r>
            <a:endParaRPr lang="en-IE" dirty="0"/>
          </a:p>
        </p:txBody>
      </p:sp>
    </p:spTree>
    <p:extLst>
      <p:ext uri="{BB962C8B-B14F-4D97-AF65-F5344CB8AC3E}">
        <p14:creationId xmlns:p14="http://schemas.microsoft.com/office/powerpoint/2010/main" val="109530725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924686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a:spLocks noGrp="1"/>
          </p:cNvSpPr>
          <p:nvPr>
            <p:ph type="body" idx="1"/>
          </p:nvPr>
        </p:nvSpPr>
        <p:spPr>
          <a:xfrm>
            <a:off x="625078" y="468808"/>
            <a:ext cx="7884914" cy="419918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17239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hape 2"/>
          <p:cNvSpPr>
            <a:spLocks noGrp="1"/>
          </p:cNvSpPr>
          <p:nvPr>
            <p:ph type="title"/>
          </p:nvPr>
        </p:nvSpPr>
        <p:spPr>
          <a:xfrm>
            <a:off x="395536" y="0"/>
            <a:ext cx="7772401" cy="761815"/>
          </a:xfrm>
          <a:prstGeom prst="rect">
            <a:avLst/>
          </a:prstGeom>
          <a:ln w="12700">
            <a:miter lim="400000"/>
          </a:ln>
          <a:extLst>
            <a:ext uri="{C572A759-6A51-4108-AA02-DFA0A04FC94B}">
              <ma14:wrappingTextBoxFlag xmlns:ma14="http://schemas.microsoft.com/office/mac/drawingml/2011/main" xmlns="" val="1"/>
            </a:ext>
          </a:extLst>
        </p:spPr>
        <p:txBody>
          <a:bodyPr lIns="54418" tIns="54418" rIns="54418" bIns="54418" anchor="b"/>
          <a:lstStyle/>
          <a:p>
            <a:pPr lvl="0">
              <a:defRPr sz="1800"/>
            </a:pPr>
            <a:r>
              <a:rPr sz="2775"/>
              <a:t>Title Text</a:t>
            </a:r>
          </a:p>
        </p:txBody>
      </p:sp>
      <p:sp>
        <p:nvSpPr>
          <p:cNvPr id="3" name="Shape 3"/>
          <p:cNvSpPr>
            <a:spLocks noGrp="1"/>
          </p:cNvSpPr>
          <p:nvPr>
            <p:ph type="body" idx="1"/>
          </p:nvPr>
        </p:nvSpPr>
        <p:spPr>
          <a:xfrm>
            <a:off x="395536" y="843558"/>
            <a:ext cx="7772401" cy="4299943"/>
          </a:xfrm>
          <a:prstGeom prst="rect">
            <a:avLst/>
          </a:prstGeom>
          <a:ln w="12700">
            <a:miter lim="400000"/>
          </a:ln>
          <a:extLst>
            <a:ext uri="{C572A759-6A51-4108-AA02-DFA0A04FC94B}">
              <ma14:wrappingTextBoxFlag xmlns:ma14="http://schemas.microsoft.com/office/mac/drawingml/2011/main" xmlns="" val="1"/>
            </a:ext>
          </a:extLst>
        </p:spPr>
        <p:txBody>
          <a:bodyPr lIns="54418" tIns="54418" rIns="54418" bIns="54418"/>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4" name="Shape 4"/>
          <p:cNvSpPr>
            <a:spLocks noGrp="1"/>
          </p:cNvSpPr>
          <p:nvPr>
            <p:ph type="sldNum" sz="quarter" idx="2"/>
          </p:nvPr>
        </p:nvSpPr>
        <p:spPr>
          <a:xfrm>
            <a:off x="6553201" y="4870113"/>
            <a:ext cx="1905000" cy="283023"/>
          </a:xfrm>
          <a:prstGeom prst="rect">
            <a:avLst/>
          </a:prstGeom>
          <a:ln w="12700">
            <a:miter lim="400000"/>
          </a:ln>
        </p:spPr>
        <p:txBody>
          <a:bodyPr lIns="54418" tIns="54418" rIns="54418" bIns="54418" anchor="b">
            <a:spAutoFit/>
          </a:bodyPr>
          <a:lstStyle>
            <a:lvl1pPr algn="r" defTabSz="573946">
              <a:defRPr sz="1125">
                <a:solidFill>
                  <a:srgbClr val="FFFFFF"/>
                </a:solidFill>
                <a:latin typeface="+mn-lt"/>
                <a:ea typeface="Tahoma"/>
                <a:cs typeface="Tahoma"/>
                <a:sym typeface="Tahoma"/>
              </a:defRPr>
            </a:lvl1pPr>
          </a:lstStyle>
          <a:p>
            <a:fld id="{86CB4B4D-7CA3-9044-876B-883B54F8677D}" type="slidenum">
              <a:rPr lang="en-US" smtClean="0"/>
              <a:pPr/>
              <a:t>‹#›</a:t>
            </a:fld>
            <a:endParaRPr lang="en-US" dirty="0"/>
          </a:p>
        </p:txBody>
      </p:sp>
      <p:sp>
        <p:nvSpPr>
          <p:cNvPr id="5" name="Shape 5"/>
          <p:cNvSpPr/>
          <p:nvPr/>
        </p:nvSpPr>
        <p:spPr>
          <a:xfrm>
            <a:off x="467545" y="789552"/>
            <a:ext cx="7128792" cy="1"/>
          </a:xfrm>
          <a:prstGeom prst="line">
            <a:avLst/>
          </a:prstGeom>
          <a:ln w="12700">
            <a:solidFill>
              <a:srgbClr val="94BBE7"/>
            </a:solidFill>
          </a:ln>
          <a:effectLst>
            <a:outerShdw blurRad="101600" dist="12700" dir="2700000" rotWithShape="0">
              <a:srgbClr val="003D62">
                <a:alpha val="20000"/>
              </a:srgbClr>
            </a:outerShdw>
          </a:effectLst>
        </p:spPr>
        <p:txBody>
          <a:bodyPr lIns="40814" tIns="40814" rIns="40814" bIns="40814"/>
          <a:lstStyle/>
          <a:p>
            <a:pPr lvl="0" algn="l" defTabSz="286973">
              <a:defRPr sz="1600">
                <a:latin typeface="Helvetica"/>
                <a:ea typeface="Helvetica"/>
                <a:cs typeface="Helvetica"/>
                <a:sym typeface="Helvetica"/>
              </a:defRPr>
            </a:pPr>
            <a:endParaRPr sz="1200"/>
          </a:p>
        </p:txBody>
      </p:sp>
      <p:sp>
        <p:nvSpPr>
          <p:cNvPr id="10" name="Rectangle 66"/>
          <p:cNvSpPr>
            <a:spLocks noGrp="1" noChangeArrowheads="1"/>
          </p:cNvSpPr>
          <p:nvPr>
            <p:ph type="ftr" sz="quarter" idx="3"/>
          </p:nvPr>
        </p:nvSpPr>
        <p:spPr bwMode="auto">
          <a:xfrm>
            <a:off x="3214688" y="4888982"/>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solidFill>
                  <a:schemeClr val="bg1"/>
                </a:solidFill>
                <a:latin typeface="Helvetica Neue Light"/>
                <a:cs typeface="Helvetica Neue Light"/>
              </a:defRPr>
            </a:lvl1pPr>
          </a:lstStyle>
          <a:p>
            <a:r>
              <a:rPr lang="en-IE"/>
              <a:t>Android Networking</a:t>
            </a:r>
            <a:endParaRPr lang="en-IE" dirty="0"/>
          </a:p>
        </p:txBody>
      </p:sp>
      <p:pic>
        <p:nvPicPr>
          <p:cNvPr id="11" name="Picture 10">
            <a:extLst>
              <a:ext uri="{FF2B5EF4-FFF2-40B4-BE49-F238E27FC236}">
                <a16:creationId xmlns:a16="http://schemas.microsoft.com/office/drawing/2014/main" id="{D65A98AA-8117-B944-BDA4-3E7491F84EE0}"/>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539122" y="-3884"/>
            <a:ext cx="596786" cy="56133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Lst>
  <p:transition spd="med"/>
  <p:hf hdr="0" dt="0"/>
  <p:txStyles>
    <p:titleStyle>
      <a:lvl1pPr>
        <a:defRPr sz="2775">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p:titleStyle>
    <p:bodyStyle>
      <a:lvl1pPr marL="292097" indent="-292097">
        <a:spcBef>
          <a:spcPts val="377"/>
        </a:spcBef>
        <a:buClr>
          <a:schemeClr val="accent2"/>
        </a:buClr>
        <a:buSzPct val="100000"/>
        <a:buFont typeface="Wingdings" pitchFamily="2" charset="2"/>
        <a:buChar char="q"/>
        <a:defRPr sz="2400">
          <a:latin typeface="Helvetica Neue Light"/>
          <a:ea typeface="Helvetica Neue Light"/>
          <a:cs typeface="Helvetica Neue Light"/>
          <a:sym typeface="Helvetica Neue Light"/>
        </a:defRPr>
      </a:lvl1pPr>
      <a:lvl2pPr marL="570956" indent="-283984">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2pPr>
      <a:lvl3pPr marL="846570" indent="-272624">
        <a:spcBef>
          <a:spcPts val="377"/>
        </a:spcBef>
        <a:buClr>
          <a:srgbClr val="008000"/>
        </a:buClr>
        <a:buSzPct val="95000"/>
        <a:buFont typeface="Wingdings"/>
        <a:buChar char="⬥"/>
        <a:defRPr sz="2400">
          <a:latin typeface="Helvetica Neue Light"/>
          <a:ea typeface="Helvetica Neue Light"/>
          <a:cs typeface="Helvetica Neue Light"/>
          <a:sym typeface="Helvetica Neue Light"/>
        </a:defRPr>
      </a:lvl3pPr>
      <a:lvl4pPr marL="1163835" indent="-302916">
        <a:spcBef>
          <a:spcPts val="377"/>
        </a:spcBef>
        <a:buClr>
          <a:srgbClr val="008000"/>
        </a:buClr>
        <a:buSzPct val="65000"/>
        <a:buFont typeface="Wingdings"/>
        <a:buChar char="■"/>
        <a:defRPr sz="2400">
          <a:latin typeface="Helvetica Neue Light"/>
          <a:ea typeface="Helvetica Neue Light"/>
          <a:cs typeface="Helvetica Neue Light"/>
          <a:sym typeface="Helvetica Neue Light"/>
        </a:defRPr>
      </a:lvl4pPr>
      <a:lvl5pPr marL="1450808" indent="-302916">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5pPr>
      <a:lvl6pPr marL="1737781"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6pPr>
      <a:lvl7pPr marL="2024754"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7pPr>
      <a:lvl8pPr marL="2311727"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8pPr>
      <a:lvl9pPr marL="2598700"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9pPr>
    </p:bodyStyle>
    <p:otherStyle>
      <a:lvl1pPr algn="r">
        <a:defRPr>
          <a:solidFill>
            <a:schemeClr val="tx1"/>
          </a:solidFill>
          <a:latin typeface="+mn-lt"/>
          <a:ea typeface="+mn-ea"/>
          <a:cs typeface="+mn-cs"/>
          <a:sym typeface="Tahoma"/>
        </a:defRPr>
      </a:lvl1pPr>
      <a:lvl2pPr indent="286973" algn="r">
        <a:defRPr>
          <a:solidFill>
            <a:schemeClr val="tx1"/>
          </a:solidFill>
          <a:latin typeface="+mn-lt"/>
          <a:ea typeface="+mn-ea"/>
          <a:cs typeface="+mn-cs"/>
          <a:sym typeface="Tahoma"/>
        </a:defRPr>
      </a:lvl2pPr>
      <a:lvl3pPr indent="573946" algn="r">
        <a:defRPr>
          <a:solidFill>
            <a:schemeClr val="tx1"/>
          </a:solidFill>
          <a:latin typeface="+mn-lt"/>
          <a:ea typeface="+mn-ea"/>
          <a:cs typeface="+mn-cs"/>
          <a:sym typeface="Tahoma"/>
        </a:defRPr>
      </a:lvl3pPr>
      <a:lvl4pPr indent="860919" algn="r">
        <a:defRPr>
          <a:solidFill>
            <a:schemeClr val="tx1"/>
          </a:solidFill>
          <a:latin typeface="+mn-lt"/>
          <a:ea typeface="+mn-ea"/>
          <a:cs typeface="+mn-cs"/>
          <a:sym typeface="Tahoma"/>
        </a:defRPr>
      </a:lvl4pPr>
      <a:lvl5pPr indent="1147892" algn="r">
        <a:defRPr>
          <a:solidFill>
            <a:schemeClr val="tx1"/>
          </a:solidFill>
          <a:latin typeface="+mn-lt"/>
          <a:ea typeface="+mn-ea"/>
          <a:cs typeface="+mn-cs"/>
          <a:sym typeface="Tahoma"/>
        </a:defRPr>
      </a:lvl5pPr>
      <a:lvl6pPr indent="1434865" algn="r">
        <a:defRPr>
          <a:solidFill>
            <a:schemeClr val="tx1"/>
          </a:solidFill>
          <a:latin typeface="+mn-lt"/>
          <a:ea typeface="+mn-ea"/>
          <a:cs typeface="+mn-cs"/>
          <a:sym typeface="Tahoma"/>
        </a:defRPr>
      </a:lvl6pPr>
      <a:lvl7pPr indent="1721838" algn="r">
        <a:defRPr>
          <a:solidFill>
            <a:schemeClr val="tx1"/>
          </a:solidFill>
          <a:latin typeface="+mn-lt"/>
          <a:ea typeface="+mn-ea"/>
          <a:cs typeface="+mn-cs"/>
          <a:sym typeface="Tahoma"/>
        </a:defRPr>
      </a:lvl7pPr>
      <a:lvl8pPr indent="2008811" algn="r">
        <a:defRPr>
          <a:solidFill>
            <a:schemeClr val="tx1"/>
          </a:solidFill>
          <a:latin typeface="+mn-lt"/>
          <a:ea typeface="+mn-ea"/>
          <a:cs typeface="+mn-cs"/>
          <a:sym typeface="Tahoma"/>
        </a:defRPr>
      </a:lvl8pPr>
      <a:lvl9pPr indent="2295784" algn="r">
        <a:defRPr>
          <a:solidFill>
            <a:schemeClr val="tx1"/>
          </a:solidFill>
          <a:latin typeface="+mn-lt"/>
          <a:ea typeface="+mn-ea"/>
          <a:cs typeface="+mn-cs"/>
          <a:sym typeface="Taho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developer.android.com/about/dashboard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developer.android.com/about/dashboard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S0fbZerTUj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androidcentral.com/android-q#theme" TargetMode="External"/><Relationship Id="rId3" Type="http://schemas.openxmlformats.org/officeDocument/2006/relationships/hyperlink" Target="https://www.techadvisor.co.uk/news/google-android/android-10-3689677/" TargetMode="External"/><Relationship Id="rId7" Type="http://schemas.openxmlformats.org/officeDocument/2006/relationships/hyperlink" Target="https://www.express.co.uk/life-style/science-technology/1136137/Android-vs-iOS-Apple-reveals-major-advantage-over-Google" TargetMode="External"/><Relationship Id="rId2" Type="http://schemas.openxmlformats.org/officeDocument/2006/relationships/hyperlink" Target="http://developer.android.com/" TargetMode="External"/><Relationship Id="rId1" Type="http://schemas.openxmlformats.org/officeDocument/2006/relationships/slideLayout" Target="../slideLayouts/slideLayout2.xml"/><Relationship Id="rId6" Type="http://schemas.openxmlformats.org/officeDocument/2006/relationships/hyperlink" Target="https://www.phonearena.com/news/Apple-iOS-12-adoption-rate-85-percent-Android-comparison_id116546" TargetMode="External"/><Relationship Id="rId5" Type="http://schemas.openxmlformats.org/officeDocument/2006/relationships/hyperlink" Target="https://www.statista.com/chart/5930/adoption-of-ios-and-android-versions/" TargetMode="External"/><Relationship Id="rId4" Type="http://schemas.openxmlformats.org/officeDocument/2006/relationships/hyperlink" Target="https://www.zdnet.com/article/android-10-release-date-features-rumors-and-everything-we-know-so-far/" TargetMode="External"/><Relationship Id="rId9" Type="http://schemas.openxmlformats.org/officeDocument/2006/relationships/hyperlink" Target="https://www.allaccess.com/merge/archive/31294/infographic-what-happens-in-an-internet-minut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a:spLocks noGrp="1"/>
          </p:cNvSpPr>
          <p:nvPr>
            <p:ph type="body" idx="1"/>
          </p:nvPr>
        </p:nvSpPr>
        <p:spPr>
          <a:prstGeom prst="rect">
            <a:avLst/>
          </a:prstGeom>
        </p:spPr>
        <p:txBody>
          <a:bodyPr>
            <a:normAutofit/>
          </a:bodyPr>
          <a:lstStyle/>
          <a:p>
            <a:pPr lvl="0"/>
            <a:r>
              <a:rPr lang="en-IE" sz="2000" dirty="0"/>
              <a:t>Part 1</a:t>
            </a:r>
            <a:endParaRPr sz="2000" dirty="0"/>
          </a:p>
        </p:txBody>
      </p:sp>
      <p:sp>
        <p:nvSpPr>
          <p:cNvPr id="80" name="Shape 80"/>
          <p:cNvSpPr/>
          <p:nvPr/>
        </p:nvSpPr>
        <p:spPr>
          <a:xfrm>
            <a:off x="4117215"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81" name="Shape 81"/>
          <p:cNvSpPr/>
          <p:nvPr/>
        </p:nvSpPr>
        <p:spPr>
          <a:xfrm>
            <a:off x="8186846" y="3129586"/>
            <a:ext cx="892737" cy="669727"/>
          </a:xfrm>
          <a:prstGeom prst="rect">
            <a:avLst/>
          </a:prstGeom>
          <a:solidFill>
            <a:srgbClr val="FFFFFF"/>
          </a:solidFill>
          <a:ln w="12700">
            <a:miter lim="400000"/>
          </a:ln>
        </p:spPr>
        <p:txBody>
          <a:bodyPr lIns="0" tIns="0" rIns="0" bIns="0" anchor="ctr"/>
          <a:lstStyle/>
          <a:p>
            <a:pPr defTabSz="521511">
              <a:defRPr sz="3400">
                <a:solidFill>
                  <a:srgbClr val="FFFFFF"/>
                </a:solidFill>
                <a:latin typeface="Helvetica Neue Light"/>
                <a:ea typeface="Helvetica Neue Light"/>
                <a:cs typeface="Helvetica Neue Light"/>
                <a:sym typeface="Helvetica Neue Light"/>
              </a:defRPr>
            </a:pPr>
            <a:endParaRPr sz="2550"/>
          </a:p>
        </p:txBody>
      </p:sp>
      <p:sp>
        <p:nvSpPr>
          <p:cNvPr id="3" name="Title 2"/>
          <p:cNvSpPr>
            <a:spLocks noGrp="1"/>
          </p:cNvSpPr>
          <p:nvPr>
            <p:ph type="title"/>
          </p:nvPr>
        </p:nvSpPr>
        <p:spPr/>
        <p:txBody>
          <a:bodyPr>
            <a:normAutofit/>
          </a:bodyPr>
          <a:lstStyle/>
          <a:p>
            <a:r>
              <a:rPr lang="en-US" sz="3000" dirty="0"/>
              <a:t>Introducing Android</a:t>
            </a:r>
          </a:p>
        </p:txBody>
      </p:sp>
      <p:pic>
        <p:nvPicPr>
          <p:cNvPr id="4" name="Picture 3" descr="A screenshot of a cell phone&#10;&#10;Description automatically generated">
            <a:extLst>
              <a:ext uri="{FF2B5EF4-FFF2-40B4-BE49-F238E27FC236}">
                <a16:creationId xmlns:a16="http://schemas.microsoft.com/office/drawing/2014/main" id="{49D33EEB-CA45-C840-B501-EFD1D529F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8440" y="139513"/>
            <a:ext cx="2970433" cy="4717132"/>
          </a:xfrm>
          <a:prstGeom prst="rect">
            <a:avLst/>
          </a:prstGeom>
        </p:spPr>
      </p:pic>
    </p:spTree>
    <p:extLst>
      <p:ext uri="{BB962C8B-B14F-4D97-AF65-F5344CB8AC3E}">
        <p14:creationId xmlns:p14="http://schemas.microsoft.com/office/powerpoint/2010/main" val="329247625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FB3E3FF-A485-3745-A802-5FA1B1E84C6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779994" y="598531"/>
            <a:ext cx="2204722" cy="2022165"/>
          </a:xfrm>
          <a:prstGeom prst="rect">
            <a:avLst/>
          </a:prstGeom>
          <a:solidFill>
            <a:schemeClr val="tx1"/>
          </a:solidFill>
          <a:ln>
            <a:solidFill>
              <a:schemeClr val="tx1"/>
            </a:solidFill>
          </a:ln>
        </p:spPr>
      </p:pic>
      <p:sp>
        <p:nvSpPr>
          <p:cNvPr id="130" name="Shape 130"/>
          <p:cNvSpPr>
            <a:spLocks noGrp="1"/>
          </p:cNvSpPr>
          <p:nvPr>
            <p:ph type="title"/>
          </p:nvPr>
        </p:nvSpPr>
        <p:spPr>
          <a:xfrm>
            <a:off x="396624" y="1"/>
            <a:ext cx="7174247" cy="726426"/>
          </a:xfrm>
          <a:prstGeom prst="rect">
            <a:avLst/>
          </a:prstGeom>
        </p:spPr>
        <p:txBody>
          <a:bodyPr/>
          <a:lstStyle/>
          <a:p>
            <a:pPr lvl="0">
              <a:defRPr sz="1800"/>
            </a:pPr>
            <a:r>
              <a:rPr lang="en-US" sz="3000" dirty="0"/>
              <a:t>Android Versions so Far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10</a:t>
            </a:fld>
            <a:endParaRPr lang="uk-UA" dirty="0"/>
          </a:p>
        </p:txBody>
      </p:sp>
      <p:pic>
        <p:nvPicPr>
          <p:cNvPr id="6" name="Picture 5">
            <a:extLst>
              <a:ext uri="{FF2B5EF4-FFF2-40B4-BE49-F238E27FC236}">
                <a16:creationId xmlns:a16="http://schemas.microsoft.com/office/drawing/2014/main" id="{07C44D46-3953-BB4A-9EF2-B55879342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83" y="852051"/>
            <a:ext cx="5959602" cy="3973068"/>
          </a:xfrm>
          <a:prstGeom prst="rect">
            <a:avLst/>
          </a:prstGeom>
        </p:spPr>
      </p:pic>
      <p:sp>
        <p:nvSpPr>
          <p:cNvPr id="10" name="TextBox 9">
            <a:extLst>
              <a:ext uri="{FF2B5EF4-FFF2-40B4-BE49-F238E27FC236}">
                <a16:creationId xmlns:a16="http://schemas.microsoft.com/office/drawing/2014/main" id="{CC244858-0596-F544-B95B-5A6485B68D19}"/>
              </a:ext>
            </a:extLst>
          </p:cNvPr>
          <p:cNvSpPr txBox="1"/>
          <p:nvPr/>
        </p:nvSpPr>
        <p:spPr>
          <a:xfrm>
            <a:off x="5477031" y="3867984"/>
            <a:ext cx="1002040" cy="2616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200" dirty="0">
                <a:solidFill>
                  <a:srgbClr val="000000"/>
                </a:solidFill>
                <a:latin typeface="Angsana New" panose="02020603050405020304" pitchFamily="18" charset="-34"/>
                <a:cs typeface="Angsana New" panose="02020603050405020304" pitchFamily="18" charset="-34"/>
              </a:rPr>
              <a:t>Android 9.0 (Pie)</a:t>
            </a:r>
          </a:p>
        </p:txBody>
      </p:sp>
      <p:pic>
        <p:nvPicPr>
          <p:cNvPr id="3" name="Picture 2" descr="A close up of food&#10;&#10;Description automatically generated">
            <a:extLst>
              <a:ext uri="{FF2B5EF4-FFF2-40B4-BE49-F238E27FC236}">
                <a16:creationId xmlns:a16="http://schemas.microsoft.com/office/drawing/2014/main" id="{009F3F1A-14BC-CE4D-9F3D-CF6720817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804" y="4067541"/>
            <a:ext cx="680494" cy="688826"/>
          </a:xfrm>
          <a:prstGeom prst="rect">
            <a:avLst/>
          </a:prstGeom>
        </p:spPr>
      </p:pic>
      <p:sp>
        <p:nvSpPr>
          <p:cNvPr id="11" name="TextBox 10">
            <a:extLst>
              <a:ext uri="{FF2B5EF4-FFF2-40B4-BE49-F238E27FC236}">
                <a16:creationId xmlns:a16="http://schemas.microsoft.com/office/drawing/2014/main" id="{1B34FF58-9080-FE44-802E-0367910E8450}"/>
              </a:ext>
            </a:extLst>
          </p:cNvPr>
          <p:cNvSpPr txBox="1"/>
          <p:nvPr/>
        </p:nvSpPr>
        <p:spPr>
          <a:xfrm>
            <a:off x="6760592" y="2850729"/>
            <a:ext cx="2285404" cy="12772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Android 10</a:t>
            </a:r>
            <a:b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br>
            <a: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(API 29)</a:t>
            </a:r>
            <a:br>
              <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br>
            <a:r>
              <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as of September 3rd 2019</a:t>
            </a:r>
            <a:endParaRPr lang="en-US" sz="3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71225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t>
            </a:r>
            <a:r>
              <a:rPr lang="en-US" sz="3000" dirty="0"/>
              <a:t>Version 10 - Highlights</a:t>
            </a:r>
            <a:endParaRPr lang="en-US" dirty="0"/>
          </a:p>
        </p:txBody>
      </p:sp>
      <p:sp>
        <p:nvSpPr>
          <p:cNvPr id="3" name="Text Placeholder 2"/>
          <p:cNvSpPr>
            <a:spLocks noGrp="1"/>
          </p:cNvSpPr>
          <p:nvPr>
            <p:ph type="body" idx="1"/>
          </p:nvPr>
        </p:nvSpPr>
        <p:spPr>
          <a:xfrm>
            <a:off x="396622" y="843558"/>
            <a:ext cx="8661919" cy="4299943"/>
          </a:xfrm>
        </p:spPr>
        <p:txBody>
          <a:bodyPr/>
          <a:lstStyle/>
          <a:p>
            <a:r>
              <a:rPr lang="en-US" sz="2600" dirty="0"/>
              <a:t>Official Release Date September 3</a:t>
            </a:r>
            <a:r>
              <a:rPr lang="en-US" sz="2600" baseline="30000" dirty="0"/>
              <a:t>rd</a:t>
            </a:r>
            <a:r>
              <a:rPr lang="en-US" sz="2600" dirty="0"/>
              <a:t> 2019 </a:t>
            </a:r>
            <a:br>
              <a:rPr lang="en-US" sz="2600" dirty="0"/>
            </a:br>
            <a:r>
              <a:rPr lang="en-US" sz="2600" dirty="0"/>
              <a:t>(1</a:t>
            </a:r>
            <a:r>
              <a:rPr lang="en-US" sz="2600" baseline="30000" dirty="0"/>
              <a:t>st</a:t>
            </a:r>
            <a:r>
              <a:rPr lang="en-US" sz="2600" dirty="0"/>
              <a:t> Beta March 13</a:t>
            </a:r>
            <a:r>
              <a:rPr lang="en-US" sz="2600" baseline="30000" dirty="0"/>
              <a:t>th</a:t>
            </a:r>
            <a:r>
              <a:rPr lang="en-US" sz="2600" dirty="0"/>
              <a:t>) </a:t>
            </a:r>
          </a:p>
          <a:p>
            <a:r>
              <a:rPr lang="en-IE" sz="2600" dirty="0"/>
              <a:t>For the first time ever, it won’t be named after a sweet, treat or dessert</a:t>
            </a:r>
          </a:p>
          <a:p>
            <a:r>
              <a:rPr lang="en-IE" sz="2600" dirty="0"/>
              <a:t>Rolled out for Google Pixel range (+ some other OEMs, Huawei, OnePlus, LG, Nokia)</a:t>
            </a:r>
          </a:p>
          <a:p>
            <a:r>
              <a:rPr lang="en-IE" sz="2600" dirty="0"/>
              <a:t>Improvements and updates fall into three main categories:</a:t>
            </a:r>
          </a:p>
          <a:p>
            <a:pPr lvl="2"/>
            <a:r>
              <a:rPr lang="en-IE" sz="2000" dirty="0"/>
              <a:t>Innovation</a:t>
            </a:r>
          </a:p>
          <a:p>
            <a:pPr lvl="2"/>
            <a:r>
              <a:rPr lang="en-IE" sz="2000" dirty="0"/>
              <a:t>Security &amp; Privacy, and </a:t>
            </a:r>
          </a:p>
          <a:p>
            <a:pPr lvl="2"/>
            <a:r>
              <a:rPr lang="en-IE" sz="2000" dirty="0"/>
              <a:t>Digital Wellbeing</a:t>
            </a:r>
          </a:p>
          <a:p>
            <a:endParaRPr lang="en-US" dirty="0"/>
          </a:p>
        </p:txBody>
      </p:sp>
      <p:sp>
        <p:nvSpPr>
          <p:cNvPr id="4" name="Slide Number Placeholder 3"/>
          <p:cNvSpPr>
            <a:spLocks noGrp="1"/>
          </p:cNvSpPr>
          <p:nvPr>
            <p:ph type="sldNum" sz="quarter" idx="2"/>
          </p:nvPr>
        </p:nvSpPr>
        <p:spPr>
          <a:xfrm>
            <a:off x="6553201" y="4866947"/>
            <a:ext cx="1905000" cy="283023"/>
          </a:xfrm>
        </p:spPr>
        <p:txBody>
          <a:bodyPr/>
          <a:lstStyle/>
          <a:p>
            <a:pPr lvl="0"/>
            <a:fld id="{86CB4B4D-7CA3-9044-876B-883B54F8677D}" type="slidenum">
              <a:rPr lang="uk-UA" smtClean="0"/>
              <a:t>11</a:t>
            </a:fld>
            <a:endParaRPr lang="uk-UA" dirty="0"/>
          </a:p>
        </p:txBody>
      </p:sp>
      <p:sp>
        <p:nvSpPr>
          <p:cNvPr id="5" name="Footer Placeholder 4"/>
          <p:cNvSpPr>
            <a:spLocks noGrp="1"/>
          </p:cNvSpPr>
          <p:nvPr>
            <p:ph type="ftr" sz="quarter" idx="3"/>
          </p:nvPr>
        </p:nvSpPr>
        <p:spPr/>
        <p:txBody>
          <a:bodyPr/>
          <a:lstStyle/>
          <a:p>
            <a:r>
              <a:rPr lang="en-IE"/>
              <a:t>Introduction to Android</a:t>
            </a:r>
            <a:endParaRPr lang="en-IE" dirty="0"/>
          </a:p>
        </p:txBody>
      </p:sp>
    </p:spTree>
    <p:extLst>
      <p:ext uri="{BB962C8B-B14F-4D97-AF65-F5344CB8AC3E}">
        <p14:creationId xmlns:p14="http://schemas.microsoft.com/office/powerpoint/2010/main" val="350140501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96624" y="1"/>
            <a:ext cx="7174247" cy="726426"/>
          </a:xfrm>
          <a:prstGeom prst="rect">
            <a:avLst/>
          </a:prstGeom>
        </p:spPr>
        <p:txBody>
          <a:bodyPr/>
          <a:lstStyle/>
          <a:p>
            <a:pPr lvl="0">
              <a:defRPr sz="1800"/>
            </a:pPr>
            <a:r>
              <a:rPr lang="en-US" sz="3000" dirty="0"/>
              <a:t>The Next Version</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12</a:t>
            </a:fld>
            <a:endParaRPr lang="uk-UA" dirty="0"/>
          </a:p>
        </p:txBody>
      </p:sp>
      <p:pic>
        <p:nvPicPr>
          <p:cNvPr id="4" name="Picture 3" descr="A screenshot of a cell phone&#10;&#10;Description automatically generated">
            <a:extLst>
              <a:ext uri="{FF2B5EF4-FFF2-40B4-BE49-F238E27FC236}">
                <a16:creationId xmlns:a16="http://schemas.microsoft.com/office/drawing/2014/main" id="{E14AA82F-C3FE-584B-A1FF-3FC901CEF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9173"/>
            <a:ext cx="9144000" cy="3879933"/>
          </a:xfrm>
          <a:prstGeom prst="rect">
            <a:avLst/>
          </a:prstGeom>
        </p:spPr>
      </p:pic>
      <p:sp>
        <p:nvSpPr>
          <p:cNvPr id="2" name="Rectangle 1">
            <a:extLst>
              <a:ext uri="{FF2B5EF4-FFF2-40B4-BE49-F238E27FC236}">
                <a16:creationId xmlns:a16="http://schemas.microsoft.com/office/drawing/2014/main" id="{1DDB561D-F5EA-B441-951B-EA8F78F1D6F1}"/>
              </a:ext>
            </a:extLst>
          </p:cNvPr>
          <p:cNvSpPr/>
          <p:nvPr/>
        </p:nvSpPr>
        <p:spPr>
          <a:xfrm>
            <a:off x="2545237" y="1088796"/>
            <a:ext cx="2187019" cy="59388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a:extLst>
              <a:ext uri="{FF2B5EF4-FFF2-40B4-BE49-F238E27FC236}">
                <a16:creationId xmlns:a16="http://schemas.microsoft.com/office/drawing/2014/main" id="{B4506F51-F91A-364E-92DE-DAC7C2FCC811}"/>
              </a:ext>
            </a:extLst>
          </p:cNvPr>
          <p:cNvSpPr/>
          <p:nvPr/>
        </p:nvSpPr>
        <p:spPr>
          <a:xfrm>
            <a:off x="179109" y="1682685"/>
            <a:ext cx="2187019" cy="59388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8205049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13</a:t>
            </a:fld>
            <a:endParaRPr lang="uk-UA" dirty="0"/>
          </a:p>
        </p:txBody>
      </p:sp>
      <p:pic>
        <p:nvPicPr>
          <p:cNvPr id="4" name="Picture 3" descr="A screenshot of a cell phone&#10;&#10;Description automatically generated">
            <a:extLst>
              <a:ext uri="{FF2B5EF4-FFF2-40B4-BE49-F238E27FC236}">
                <a16:creationId xmlns:a16="http://schemas.microsoft.com/office/drawing/2014/main" id="{9ACE0D88-9DED-3745-A9CA-AC3114A19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8390"/>
            <a:ext cx="9144000" cy="2833208"/>
          </a:xfrm>
          <a:prstGeom prst="rect">
            <a:avLst/>
          </a:prstGeom>
        </p:spPr>
      </p:pic>
      <p:sp>
        <p:nvSpPr>
          <p:cNvPr id="9" name="Shape 130">
            <a:extLst>
              <a:ext uri="{FF2B5EF4-FFF2-40B4-BE49-F238E27FC236}">
                <a16:creationId xmlns:a16="http://schemas.microsoft.com/office/drawing/2014/main" id="{85BE6A91-BBC8-FA46-8AE4-D2B1F25C65FE}"/>
              </a:ext>
            </a:extLst>
          </p:cNvPr>
          <p:cNvSpPr>
            <a:spLocks noGrp="1"/>
          </p:cNvSpPr>
          <p:nvPr>
            <p:ph type="title"/>
          </p:nvPr>
        </p:nvSpPr>
        <p:spPr>
          <a:xfrm>
            <a:off x="396624" y="1"/>
            <a:ext cx="7174247" cy="726426"/>
          </a:xfrm>
          <a:prstGeom prst="rect">
            <a:avLst/>
          </a:prstGeom>
        </p:spPr>
        <p:txBody>
          <a:bodyPr/>
          <a:lstStyle/>
          <a:p>
            <a:pPr lvl="0">
              <a:defRPr sz="1800"/>
            </a:pPr>
            <a:r>
              <a:rPr lang="en-US" sz="3000" dirty="0"/>
              <a:t>The Next Version</a:t>
            </a:r>
            <a:endParaRPr dirty="0"/>
          </a:p>
        </p:txBody>
      </p:sp>
    </p:spTree>
    <p:extLst>
      <p:ext uri="{BB962C8B-B14F-4D97-AF65-F5344CB8AC3E}">
        <p14:creationId xmlns:p14="http://schemas.microsoft.com/office/powerpoint/2010/main" val="31428354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9037D6-4421-F84E-B459-288C9FAB32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81194" y="0"/>
            <a:ext cx="3141610" cy="4126078"/>
          </a:xfrm>
          <a:prstGeom prst="rect">
            <a:avLst/>
          </a:prstGeom>
        </p:spPr>
      </p:pic>
      <p:sp>
        <p:nvSpPr>
          <p:cNvPr id="153" name="Shape 153"/>
          <p:cNvSpPr>
            <a:spLocks noGrp="1"/>
          </p:cNvSpPr>
          <p:nvPr>
            <p:ph type="title"/>
          </p:nvPr>
        </p:nvSpPr>
        <p:spPr>
          <a:prstGeom prst="rect">
            <a:avLst/>
          </a:prstGeom>
        </p:spPr>
        <p:txBody>
          <a:bodyPr/>
          <a:lstStyle/>
          <a:p>
            <a:pPr lvl="0">
              <a:defRPr sz="1800"/>
            </a:pPr>
            <a:r>
              <a:rPr sz="3000" dirty="0"/>
              <a:t>Versions</a:t>
            </a:r>
            <a:r>
              <a:rPr lang="en-US" sz="3000" dirty="0"/>
              <a:t> – API Level *</a:t>
            </a:r>
            <a:endParaRPr dirty="0"/>
          </a:p>
        </p:txBody>
      </p:sp>
      <p:sp>
        <p:nvSpPr>
          <p:cNvPr id="154" name="Shape 154"/>
          <p:cNvSpPr>
            <a:spLocks noGrp="1"/>
          </p:cNvSpPr>
          <p:nvPr>
            <p:ph type="body" idx="1"/>
          </p:nvPr>
        </p:nvSpPr>
        <p:spPr>
          <a:xfrm>
            <a:off x="396623" y="843558"/>
            <a:ext cx="4018122" cy="3689241"/>
          </a:xfrm>
          <a:prstGeom prst="rect">
            <a:avLst/>
          </a:prstGeom>
        </p:spPr>
        <p:txBody>
          <a:bodyPr/>
          <a:lstStyle/>
          <a:p>
            <a:pPr marL="230603" indent="-230603">
              <a:defRPr sz="1800"/>
            </a:pPr>
            <a:r>
              <a:rPr sz="1650" dirty="0"/>
              <a:t>The Android version number itself partly tells the story of the software platform’s major and minor releases. </a:t>
            </a:r>
            <a:r>
              <a:rPr sz="1650" b="1" dirty="0">
                <a:solidFill>
                  <a:srgbClr val="C00000"/>
                </a:solidFill>
              </a:rPr>
              <a:t>What is most important is the API level</a:t>
            </a:r>
            <a:r>
              <a:rPr sz="1650" dirty="0"/>
              <a:t>. Version numbers change all the time, sometimes because the APIs have changed, and other times because of minor bug fixes or performance improvements.</a:t>
            </a:r>
          </a:p>
          <a:p>
            <a:pPr marL="230603" indent="-230603">
              <a:defRPr sz="1800"/>
            </a:pPr>
            <a:r>
              <a:rPr sz="1650" dirty="0"/>
              <a:t>As an application developer, you will want to make sure you know which API level your application is targeting in order to run. </a:t>
            </a:r>
            <a:r>
              <a:rPr sz="1650" b="1" dirty="0">
                <a:solidFill>
                  <a:srgbClr val="C00000"/>
                </a:solidFill>
              </a:rPr>
              <a:t>That API level will determine which devices can and cannot run your application</a:t>
            </a:r>
            <a:r>
              <a:rPr sz="1650" dirty="0"/>
              <a:t>.</a:t>
            </a:r>
          </a:p>
        </p:txBody>
      </p:sp>
      <p:sp>
        <p:nvSpPr>
          <p:cNvPr id="8" name="Rectangle 66"/>
          <p:cNvSpPr>
            <a:spLocks noGrp="1" noChangeArrowheads="1"/>
          </p:cNvSpPr>
          <p:nvPr>
            <p:ph type="ftr" sz="quarter" idx="3"/>
          </p:nvPr>
        </p:nvSpPr>
        <p:spPr bwMode="auto">
          <a:xfrm>
            <a:off x="3215042" y="4854336"/>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9" name="Slide Number Placeholder 1">
            <a:extLst>
              <a:ext uri="{FF2B5EF4-FFF2-40B4-BE49-F238E27FC236}">
                <a16:creationId xmlns:a16="http://schemas.microsoft.com/office/drawing/2014/main" id="{C01CD0E1-0610-4E4B-9388-DEFA03A6A7DF}"/>
              </a:ext>
            </a:extLst>
          </p:cNvPr>
          <p:cNvSpPr>
            <a:spLocks noGrp="1"/>
          </p:cNvSpPr>
          <p:nvPr>
            <p:ph type="sldNum" sz="quarter" idx="2"/>
          </p:nvPr>
        </p:nvSpPr>
        <p:spPr>
          <a:xfrm>
            <a:off x="6552685" y="4857982"/>
            <a:ext cx="1904504" cy="283023"/>
          </a:xfrm>
        </p:spPr>
        <p:txBody>
          <a:bodyPr/>
          <a:lstStyle/>
          <a:p>
            <a:pPr lvl="0"/>
            <a:fld id="{86CB4B4D-7CA3-9044-876B-883B54F8677D}" type="slidenum">
              <a:rPr lang="uk-UA" smtClean="0"/>
              <a:t>14</a:t>
            </a:fld>
            <a:endParaRPr lang="uk-UA" dirty="0"/>
          </a:p>
        </p:txBody>
      </p:sp>
      <p:pic>
        <p:nvPicPr>
          <p:cNvPr id="4" name="Picture 3" descr="A close up of a logo&#10;&#10;Description automatically generated">
            <a:extLst>
              <a:ext uri="{FF2B5EF4-FFF2-40B4-BE49-F238E27FC236}">
                <a16:creationId xmlns:a16="http://schemas.microsoft.com/office/drawing/2014/main" id="{8FED941E-0696-C04D-B184-CFFA6095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
        <p:nvSpPr>
          <p:cNvPr id="6" name="Rectangle 5">
            <a:extLst>
              <a:ext uri="{FF2B5EF4-FFF2-40B4-BE49-F238E27FC236}">
                <a16:creationId xmlns:a16="http://schemas.microsoft.com/office/drawing/2014/main" id="{FD9F10E0-A0D0-B544-842A-8DABD0B32A94}"/>
              </a:ext>
            </a:extLst>
          </p:cNvPr>
          <p:cNvSpPr/>
          <p:nvPr/>
        </p:nvSpPr>
        <p:spPr>
          <a:xfrm>
            <a:off x="736746" y="4555068"/>
            <a:ext cx="3835254" cy="276999"/>
          </a:xfrm>
          <a:prstGeom prst="rect">
            <a:avLst/>
          </a:prstGeom>
        </p:spPr>
        <p:txBody>
          <a:bodyPr wrap="square">
            <a:spAutoFit/>
          </a:bodyPr>
          <a:lstStyle/>
          <a:p>
            <a:r>
              <a:rPr lang="en-IE" sz="1200" dirty="0">
                <a:latin typeface="HelveticaNeue" panose="02000503000000020004" pitchFamily="2" charset="0"/>
                <a:hlinkClick r:id="rId4"/>
              </a:rPr>
              <a:t>https://developer.android.com/about/dashboards</a:t>
            </a:r>
            <a:endParaRPr lang="en-US" sz="1200" dirty="0"/>
          </a:p>
        </p:txBody>
      </p:sp>
    </p:spTree>
    <p:extLst>
      <p:ext uri="{BB962C8B-B14F-4D97-AF65-F5344CB8AC3E}">
        <p14:creationId xmlns:p14="http://schemas.microsoft.com/office/powerpoint/2010/main" val="407176353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9037D6-4421-F84E-B459-288C9FAB32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81194" y="0"/>
            <a:ext cx="3141610" cy="4126078"/>
          </a:xfrm>
          <a:prstGeom prst="rect">
            <a:avLst/>
          </a:prstGeom>
        </p:spPr>
      </p:pic>
      <p:sp>
        <p:nvSpPr>
          <p:cNvPr id="153" name="Shape 153"/>
          <p:cNvSpPr>
            <a:spLocks noGrp="1"/>
          </p:cNvSpPr>
          <p:nvPr>
            <p:ph type="title"/>
          </p:nvPr>
        </p:nvSpPr>
        <p:spPr>
          <a:prstGeom prst="rect">
            <a:avLst/>
          </a:prstGeom>
        </p:spPr>
        <p:txBody>
          <a:bodyPr/>
          <a:lstStyle/>
          <a:p>
            <a:pPr lvl="0">
              <a:defRPr sz="1800"/>
            </a:pPr>
            <a:r>
              <a:rPr sz="3000" dirty="0"/>
              <a:t>Versions</a:t>
            </a:r>
            <a:r>
              <a:rPr lang="en-US" sz="3000" dirty="0"/>
              <a:t> – API Level *</a:t>
            </a:r>
            <a:endParaRPr dirty="0"/>
          </a:p>
        </p:txBody>
      </p:sp>
      <p:sp>
        <p:nvSpPr>
          <p:cNvPr id="8" name="Rectangle 66"/>
          <p:cNvSpPr>
            <a:spLocks noGrp="1" noChangeArrowheads="1"/>
          </p:cNvSpPr>
          <p:nvPr>
            <p:ph type="ftr" sz="quarter" idx="3"/>
          </p:nvPr>
        </p:nvSpPr>
        <p:spPr bwMode="auto">
          <a:xfrm>
            <a:off x="3215042" y="4854336"/>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3" name="Rounded Rectangle 2"/>
          <p:cNvSpPr/>
          <p:nvPr/>
        </p:nvSpPr>
        <p:spPr>
          <a:xfrm>
            <a:off x="5005002" y="2588113"/>
            <a:ext cx="2857129" cy="1269992"/>
          </a:xfrm>
          <a:prstGeom prst="roundRect">
            <a:avLst/>
          </a:prstGeom>
          <a:noFill/>
          <a:ln w="25400" cap="flat">
            <a:solidFill>
              <a:srgbClr val="FF0000"/>
            </a:solidFill>
            <a:miter lim="400000"/>
          </a:ln>
          <a:effectLst>
            <a:outerShdw blurRad="38100" dist="25400" dir="5400000" algn="tl"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sp>
        <p:nvSpPr>
          <p:cNvPr id="9" name="Slide Number Placeholder 1">
            <a:extLst>
              <a:ext uri="{FF2B5EF4-FFF2-40B4-BE49-F238E27FC236}">
                <a16:creationId xmlns:a16="http://schemas.microsoft.com/office/drawing/2014/main" id="{C01CD0E1-0610-4E4B-9388-DEFA03A6A7DF}"/>
              </a:ext>
            </a:extLst>
          </p:cNvPr>
          <p:cNvSpPr>
            <a:spLocks noGrp="1"/>
          </p:cNvSpPr>
          <p:nvPr>
            <p:ph type="sldNum" sz="quarter" idx="2"/>
          </p:nvPr>
        </p:nvSpPr>
        <p:spPr>
          <a:xfrm>
            <a:off x="6552685" y="4857982"/>
            <a:ext cx="1904504" cy="283023"/>
          </a:xfrm>
        </p:spPr>
        <p:txBody>
          <a:bodyPr/>
          <a:lstStyle/>
          <a:p>
            <a:pPr lvl="0"/>
            <a:fld id="{86CB4B4D-7CA3-9044-876B-883B54F8677D}" type="slidenum">
              <a:rPr lang="uk-UA" smtClean="0"/>
              <a:t>15</a:t>
            </a:fld>
            <a:endParaRPr lang="uk-UA" dirty="0"/>
          </a:p>
        </p:txBody>
      </p:sp>
      <p:pic>
        <p:nvPicPr>
          <p:cNvPr id="4" name="Picture 3" descr="A close up of a logo&#10;&#10;Description automatically generated">
            <a:extLst>
              <a:ext uri="{FF2B5EF4-FFF2-40B4-BE49-F238E27FC236}">
                <a16:creationId xmlns:a16="http://schemas.microsoft.com/office/drawing/2014/main" id="{8FED941E-0696-C04D-B184-CFFA60958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
        <p:nvSpPr>
          <p:cNvPr id="6" name="Rectangle 5">
            <a:extLst>
              <a:ext uri="{FF2B5EF4-FFF2-40B4-BE49-F238E27FC236}">
                <a16:creationId xmlns:a16="http://schemas.microsoft.com/office/drawing/2014/main" id="{FD9F10E0-A0D0-B544-842A-8DABD0B32A94}"/>
              </a:ext>
            </a:extLst>
          </p:cNvPr>
          <p:cNvSpPr/>
          <p:nvPr/>
        </p:nvSpPr>
        <p:spPr>
          <a:xfrm>
            <a:off x="736746" y="4555068"/>
            <a:ext cx="3835254" cy="276999"/>
          </a:xfrm>
          <a:prstGeom prst="rect">
            <a:avLst/>
          </a:prstGeom>
        </p:spPr>
        <p:txBody>
          <a:bodyPr wrap="square">
            <a:spAutoFit/>
          </a:bodyPr>
          <a:lstStyle/>
          <a:p>
            <a:r>
              <a:rPr lang="en-IE" sz="1200" dirty="0">
                <a:latin typeface="HelveticaNeue" panose="02000503000000020004" pitchFamily="2" charset="0"/>
                <a:hlinkClick r:id="rId4"/>
              </a:rPr>
              <a:t>https://developer.android.com/about/dashboards</a:t>
            </a:r>
            <a:endParaRPr lang="en-US" sz="1200" dirty="0"/>
          </a:p>
        </p:txBody>
      </p:sp>
      <p:sp>
        <p:nvSpPr>
          <p:cNvPr id="12" name="Shape 154">
            <a:extLst>
              <a:ext uri="{FF2B5EF4-FFF2-40B4-BE49-F238E27FC236}">
                <a16:creationId xmlns:a16="http://schemas.microsoft.com/office/drawing/2014/main" id="{C22C04A1-2B4E-E84F-A429-A608D07DC4CF}"/>
              </a:ext>
            </a:extLst>
          </p:cNvPr>
          <p:cNvSpPr>
            <a:spLocks noGrp="1"/>
          </p:cNvSpPr>
          <p:nvPr>
            <p:ph type="body" idx="1"/>
          </p:nvPr>
        </p:nvSpPr>
        <p:spPr>
          <a:xfrm>
            <a:off x="396623" y="843558"/>
            <a:ext cx="4018122" cy="4299943"/>
          </a:xfrm>
          <a:prstGeom prst="rect">
            <a:avLst/>
          </a:prstGeom>
        </p:spPr>
        <p:txBody>
          <a:bodyPr/>
          <a:lstStyle/>
          <a:p>
            <a:pPr marL="230603" indent="-230603">
              <a:defRPr sz="1800"/>
            </a:pPr>
            <a:r>
              <a:rPr sz="1650" dirty="0"/>
              <a:t>The Android version number itself partly tells the story of the software platform’s major and minor releases. </a:t>
            </a:r>
            <a:r>
              <a:rPr sz="1650" b="1" dirty="0">
                <a:solidFill>
                  <a:srgbClr val="C00000"/>
                </a:solidFill>
              </a:rPr>
              <a:t>What is most important is the API level</a:t>
            </a:r>
            <a:r>
              <a:rPr sz="1650" dirty="0"/>
              <a:t>. Version numbers change all the time, sometimes because the APIs have changed, and other times because of minor bug fixes or performance improvements.</a:t>
            </a:r>
          </a:p>
          <a:p>
            <a:pPr marL="230603" indent="-230603">
              <a:defRPr sz="1800"/>
            </a:pPr>
            <a:r>
              <a:rPr sz="1650" dirty="0"/>
              <a:t>As an application developer, you will want to make sure you know which API level your application is targeting in order to run. </a:t>
            </a:r>
            <a:r>
              <a:rPr sz="1650" b="1" dirty="0">
                <a:solidFill>
                  <a:srgbClr val="C00000"/>
                </a:solidFill>
              </a:rPr>
              <a:t>That API level will determine which devices can and cannot run your application</a:t>
            </a:r>
            <a:r>
              <a:rPr sz="1650" dirty="0">
                <a:solidFill>
                  <a:srgbClr val="C00000"/>
                </a:solidFill>
              </a:rPr>
              <a:t>.</a:t>
            </a:r>
          </a:p>
        </p:txBody>
      </p:sp>
    </p:spTree>
    <p:extLst>
      <p:ext uri="{BB962C8B-B14F-4D97-AF65-F5344CB8AC3E}">
        <p14:creationId xmlns:p14="http://schemas.microsoft.com/office/powerpoint/2010/main" val="40156926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1B49D-9D23-3A4B-827C-FF81B577B0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2257" y="1026068"/>
            <a:ext cx="4873820" cy="2841207"/>
          </a:xfrm>
          <a:prstGeom prst="rect">
            <a:avLst/>
          </a:prstGeom>
        </p:spPr>
      </p:pic>
      <p:sp>
        <p:nvSpPr>
          <p:cNvPr id="159" name="Shape 159"/>
          <p:cNvSpPr>
            <a:spLocks noGrp="1"/>
          </p:cNvSpPr>
          <p:nvPr>
            <p:ph type="title"/>
          </p:nvPr>
        </p:nvSpPr>
        <p:spPr>
          <a:prstGeom prst="rect">
            <a:avLst/>
          </a:prstGeom>
        </p:spPr>
        <p:txBody>
          <a:bodyPr/>
          <a:lstStyle/>
          <a:p>
            <a:pPr lvl="0">
              <a:defRPr sz="1800"/>
            </a:pPr>
            <a:r>
              <a:rPr sz="3000" dirty="0"/>
              <a:t>Versions</a:t>
            </a:r>
            <a:r>
              <a:rPr lang="en-US" sz="3000" dirty="0"/>
              <a:t> </a:t>
            </a:r>
            <a:r>
              <a:rPr lang="mr-IN" sz="3000" dirty="0"/>
              <a:t>–</a:t>
            </a:r>
            <a:r>
              <a:rPr lang="en-US" sz="3000" dirty="0"/>
              <a:t> Platforms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16</a:t>
            </a:fld>
            <a:endParaRPr lang="uk-UA" dirty="0"/>
          </a:p>
        </p:txBody>
      </p:sp>
      <p:sp>
        <p:nvSpPr>
          <p:cNvPr id="4" name="Pie 3"/>
          <p:cNvSpPr/>
          <p:nvPr/>
        </p:nvSpPr>
        <p:spPr>
          <a:xfrm rot="5054907">
            <a:off x="2083672" y="1294024"/>
            <a:ext cx="2638807" cy="2496165"/>
          </a:xfrm>
          <a:prstGeom prst="pie">
            <a:avLst>
              <a:gd name="adj1" fmla="val 307840"/>
              <a:gd name="adj2" fmla="val 14307745"/>
            </a:avLst>
          </a:prstGeom>
          <a:solidFill>
            <a:srgbClr val="FF0000">
              <a:alpha val="11000"/>
            </a:srgbClr>
          </a:solidFill>
          <a:ln w="25400" cap="flat">
            <a:solidFill>
              <a:srgbClr val="FF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sp>
        <p:nvSpPr>
          <p:cNvPr id="5" name="TextBox 4"/>
          <p:cNvSpPr txBox="1"/>
          <p:nvPr/>
        </p:nvSpPr>
        <p:spPr>
          <a:xfrm>
            <a:off x="2317309" y="2196125"/>
            <a:ext cx="1057983" cy="4924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438150" rtl="0" latinLnBrk="1" hangingPunct="0"/>
            <a:r>
              <a:rPr lang="en-US" sz="2700" dirty="0">
                <a:solidFill>
                  <a:srgbClr val="FFFF00"/>
                </a:solidFill>
              </a:rPr>
              <a:t>64.4%</a:t>
            </a:r>
          </a:p>
        </p:txBody>
      </p:sp>
      <p:pic>
        <p:nvPicPr>
          <p:cNvPr id="9" name="Picture 8" descr="A close up of a logo&#10;&#10;Description automatically generated">
            <a:extLst>
              <a:ext uri="{FF2B5EF4-FFF2-40B4-BE49-F238E27FC236}">
                <a16:creationId xmlns:a16="http://schemas.microsoft.com/office/drawing/2014/main" id="{B6C99E0C-C606-3441-998C-B12E80D62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17039"/>
            <a:ext cx="4271176" cy="542691"/>
          </a:xfrm>
          <a:prstGeom prst="rect">
            <a:avLst/>
          </a:prstGeom>
        </p:spPr>
      </p:pic>
    </p:spTree>
    <p:extLst>
      <p:ext uri="{BB962C8B-B14F-4D97-AF65-F5344CB8AC3E}">
        <p14:creationId xmlns:p14="http://schemas.microsoft.com/office/powerpoint/2010/main" val="1675057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pPr lvl="0">
              <a:defRPr sz="1800"/>
            </a:pPr>
            <a:r>
              <a:rPr sz="3000" dirty="0"/>
              <a:t>Adoption Rates</a:t>
            </a:r>
          </a:p>
        </p:txBody>
      </p:sp>
      <p:sp>
        <p:nvSpPr>
          <p:cNvPr id="7" name="Rectangle 66"/>
          <p:cNvSpPr>
            <a:spLocks noGrp="1" noChangeArrowheads="1"/>
          </p:cNvSpPr>
          <p:nvPr>
            <p:ph type="ftr" sz="quarter" idx="3"/>
          </p:nvPr>
        </p:nvSpPr>
        <p:spPr bwMode="auto">
          <a:xfrm>
            <a:off x="3215042" y="486905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17</a:t>
            </a:fld>
            <a:endParaRPr lang="uk-UA" dirty="0"/>
          </a:p>
        </p:txBody>
      </p:sp>
      <p:sp>
        <p:nvSpPr>
          <p:cNvPr id="10" name="Shape 166"/>
          <p:cNvSpPr>
            <a:spLocks noGrp="1"/>
          </p:cNvSpPr>
          <p:nvPr>
            <p:ph type="body" idx="1"/>
          </p:nvPr>
        </p:nvSpPr>
        <p:spPr>
          <a:xfrm>
            <a:off x="396623" y="804947"/>
            <a:ext cx="8627130" cy="3468165"/>
          </a:xfrm>
          <a:prstGeom prst="rect">
            <a:avLst/>
          </a:prstGeom>
        </p:spPr>
        <p:txBody>
          <a:bodyPr/>
          <a:lstStyle/>
          <a:p>
            <a:pPr marL="230603" indent="-230603">
              <a:defRPr sz="1800"/>
            </a:pPr>
            <a:r>
              <a:rPr lang="en-US" sz="1875" dirty="0"/>
              <a:t>Android adoption traditionally lags behind Apple's because Apple can make its latest iOS available for all users at once because it makes all the hardware and the software. </a:t>
            </a:r>
          </a:p>
          <a:p>
            <a:pPr marL="230603" indent="-230603">
              <a:defRPr sz="1800"/>
            </a:pPr>
            <a:r>
              <a:rPr lang="en-US" sz="1875" dirty="0"/>
              <a:t>Android, on the other hand, is much more fragmented. Because Google lets many different hardware makers use its Android software, it can't control when all phones update to the latest software. So, the newest version of Android is always made available for Google's lineup of smartphones and tablets, but it can't release software updates to every single Android phones at once. </a:t>
            </a:r>
          </a:p>
          <a:p>
            <a:pPr marL="230603" indent="-230603">
              <a:defRPr sz="1800"/>
            </a:pPr>
            <a:r>
              <a:rPr lang="en-US" sz="1875" dirty="0"/>
              <a:t>Smartphone manufacturers often add their own modifications to Android, which means that the update needs to be approved by each individual carrier first.</a:t>
            </a:r>
          </a:p>
          <a:p>
            <a:pPr marL="230603" indent="-230603">
              <a:defRPr sz="1800"/>
            </a:pPr>
            <a:r>
              <a:rPr lang="en-US" sz="1875" dirty="0"/>
              <a:t>This means that depending on which phone you own, it could take ages to receive the latest software update. </a:t>
            </a:r>
          </a:p>
          <a:p>
            <a:pPr marL="230603" indent="-230603">
              <a:defRPr sz="1800"/>
            </a:pPr>
            <a:r>
              <a:rPr lang="en-US" sz="1875" dirty="0"/>
              <a:t>Here’s some stats:</a:t>
            </a:r>
            <a:endParaRPr sz="1875" dirty="0"/>
          </a:p>
        </p:txBody>
      </p:sp>
    </p:spTree>
    <p:extLst>
      <p:ext uri="{BB962C8B-B14F-4D97-AF65-F5344CB8AC3E}">
        <p14:creationId xmlns:p14="http://schemas.microsoft.com/office/powerpoint/2010/main" val="29537811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F0322C-1E0B-3C40-AD7F-B8A3B676090A}"/>
              </a:ext>
            </a:extLst>
          </p:cNvPr>
          <p:cNvSpPr>
            <a:spLocks noGrp="1"/>
          </p:cNvSpPr>
          <p:nvPr>
            <p:ph type="body" idx="1"/>
          </p:nvPr>
        </p:nvSpPr>
        <p:spPr/>
        <p:txBody>
          <a:bodyPr/>
          <a:lstStyle/>
          <a:p>
            <a:r>
              <a:rPr lang="en-IE" sz="2000" dirty="0"/>
              <a:t>CEO Tim Cook was keen to point out, Apple’s latest numbers are in stark contrast to the latest offering from “those other guys.”</a:t>
            </a:r>
            <a:endParaRPr lang="en-US" sz="2000" dirty="0"/>
          </a:p>
        </p:txBody>
      </p:sp>
      <p:sp>
        <p:nvSpPr>
          <p:cNvPr id="4" name="Slide Number Placeholder 3">
            <a:extLst>
              <a:ext uri="{FF2B5EF4-FFF2-40B4-BE49-F238E27FC236}">
                <a16:creationId xmlns:a16="http://schemas.microsoft.com/office/drawing/2014/main" id="{4FF18369-080D-AB4B-A012-25663F9C5289}"/>
              </a:ext>
            </a:extLst>
          </p:cNvPr>
          <p:cNvSpPr>
            <a:spLocks noGrp="1"/>
          </p:cNvSpPr>
          <p:nvPr>
            <p:ph type="sldNum" sz="quarter" idx="2"/>
          </p:nvPr>
        </p:nvSpPr>
        <p:spPr/>
        <p:txBody>
          <a:bodyPr/>
          <a:lstStyle/>
          <a:p>
            <a:pPr lvl="0"/>
            <a:fld id="{86CB4B4D-7CA3-9044-876B-883B54F8677D}" type="slidenum">
              <a:rPr lang="en-IE" smtClean="0"/>
              <a:t>18</a:t>
            </a:fld>
            <a:endParaRPr lang="en-IE" dirty="0"/>
          </a:p>
        </p:txBody>
      </p:sp>
      <p:sp>
        <p:nvSpPr>
          <p:cNvPr id="5" name="Footer Placeholder 4">
            <a:extLst>
              <a:ext uri="{FF2B5EF4-FFF2-40B4-BE49-F238E27FC236}">
                <a16:creationId xmlns:a16="http://schemas.microsoft.com/office/drawing/2014/main" id="{894F4C16-6405-EA4F-99FB-BBDAE50838DC}"/>
              </a:ext>
            </a:extLst>
          </p:cNvPr>
          <p:cNvSpPr>
            <a:spLocks noGrp="1"/>
          </p:cNvSpPr>
          <p:nvPr>
            <p:ph type="ftr" sz="quarter" idx="3"/>
          </p:nvPr>
        </p:nvSpPr>
        <p:spPr/>
        <p:txBody>
          <a:bodyPr/>
          <a:lstStyle/>
          <a:p>
            <a:r>
              <a:rPr lang="en-IE"/>
              <a:t>Introduction to Android</a:t>
            </a:r>
            <a:endParaRPr lang="en-IE" dirty="0"/>
          </a:p>
        </p:txBody>
      </p:sp>
      <p:sp>
        <p:nvSpPr>
          <p:cNvPr id="6" name="Shape 169">
            <a:extLst>
              <a:ext uri="{FF2B5EF4-FFF2-40B4-BE49-F238E27FC236}">
                <a16:creationId xmlns:a16="http://schemas.microsoft.com/office/drawing/2014/main" id="{0BEB3DD1-E5CC-C841-8A1D-4C3BBA29D0C5}"/>
              </a:ext>
            </a:extLst>
          </p:cNvPr>
          <p:cNvSpPr>
            <a:spLocks noGrp="1"/>
          </p:cNvSpPr>
          <p:nvPr>
            <p:ph type="title"/>
          </p:nvPr>
        </p:nvSpPr>
        <p:spPr>
          <a:xfrm>
            <a:off x="395536" y="0"/>
            <a:ext cx="7772401" cy="761815"/>
          </a:xfrm>
          <a:prstGeom prst="rect">
            <a:avLst/>
          </a:prstGeom>
        </p:spPr>
        <p:txBody>
          <a:bodyPr/>
          <a:lstStyle/>
          <a:p>
            <a:pPr lvl="0">
              <a:defRPr sz="1800"/>
            </a:pPr>
            <a:r>
              <a:rPr sz="3000" dirty="0"/>
              <a:t>Adoption Rates</a:t>
            </a:r>
            <a:r>
              <a:rPr lang="en-IE" sz="3000" dirty="0"/>
              <a:t> (June 4</a:t>
            </a:r>
            <a:r>
              <a:rPr lang="en-IE" sz="3000" baseline="30000" dirty="0"/>
              <a:t>th</a:t>
            </a:r>
            <a:r>
              <a:rPr lang="en-IE" sz="3000" dirty="0"/>
              <a:t> 2019 WWDC)</a:t>
            </a:r>
            <a:endParaRPr sz="3000" dirty="0"/>
          </a:p>
        </p:txBody>
      </p:sp>
      <p:pic>
        <p:nvPicPr>
          <p:cNvPr id="8" name="Picture 7" descr="A picture containing tennis, racket&#10;&#10;Description automatically generated">
            <a:extLst>
              <a:ext uri="{FF2B5EF4-FFF2-40B4-BE49-F238E27FC236}">
                <a16:creationId xmlns:a16="http://schemas.microsoft.com/office/drawing/2014/main" id="{AA8B15E2-C096-D340-8899-A3FE38D2A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412" y="1499984"/>
            <a:ext cx="5524926" cy="3330092"/>
          </a:xfrm>
          <a:prstGeom prst="rect">
            <a:avLst/>
          </a:prstGeom>
        </p:spPr>
      </p:pic>
    </p:spTree>
    <p:extLst>
      <p:ext uri="{BB962C8B-B14F-4D97-AF65-F5344CB8AC3E}">
        <p14:creationId xmlns:p14="http://schemas.microsoft.com/office/powerpoint/2010/main" val="42135753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prstGeom prst="rect">
            <a:avLst/>
          </a:prstGeom>
        </p:spPr>
        <p:txBody>
          <a:bodyPr/>
          <a:lstStyle/>
          <a:p>
            <a:pPr lvl="0">
              <a:defRPr sz="1800"/>
            </a:pPr>
            <a:r>
              <a:rPr sz="3000" dirty="0"/>
              <a:t>Adoption Rates</a:t>
            </a:r>
          </a:p>
        </p:txBody>
      </p:sp>
      <p:sp>
        <p:nvSpPr>
          <p:cNvPr id="7" name="Rectangle 66"/>
          <p:cNvSpPr>
            <a:spLocks noGrp="1" noChangeArrowheads="1"/>
          </p:cNvSpPr>
          <p:nvPr>
            <p:ph type="ftr" sz="quarter" idx="3"/>
          </p:nvPr>
        </p:nvSpPr>
        <p:spPr bwMode="auto">
          <a:xfrm>
            <a:off x="3215042" y="486905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19</a:t>
            </a:fld>
            <a:endParaRPr lang="uk-UA" dirty="0"/>
          </a:p>
        </p:txBody>
      </p:sp>
      <p:sp>
        <p:nvSpPr>
          <p:cNvPr id="5" name="Rectangle 4">
            <a:extLst>
              <a:ext uri="{FF2B5EF4-FFF2-40B4-BE49-F238E27FC236}">
                <a16:creationId xmlns:a16="http://schemas.microsoft.com/office/drawing/2014/main" id="{63B82B40-5F62-AD42-9556-C5FBE836D6F3}"/>
              </a:ext>
            </a:extLst>
          </p:cNvPr>
          <p:cNvSpPr/>
          <p:nvPr/>
        </p:nvSpPr>
        <p:spPr>
          <a:xfrm>
            <a:off x="3818194" y="150074"/>
            <a:ext cx="4559452" cy="461665"/>
          </a:xfrm>
          <a:prstGeom prst="rect">
            <a:avLst/>
          </a:prstGeom>
        </p:spPr>
        <p:txBody>
          <a:bodyPr wrap="square">
            <a:spAutoFit/>
          </a:bodyPr>
          <a:lstStyle/>
          <a:p>
            <a:r>
              <a:rPr lang="en-US" sz="1200" dirty="0"/>
              <a:t>https://</a:t>
            </a:r>
            <a:r>
              <a:rPr lang="en-US" sz="1200" dirty="0" err="1"/>
              <a:t>venturebeat.com</a:t>
            </a:r>
            <a:r>
              <a:rPr lang="en-US" sz="1200" dirty="0"/>
              <a:t>/2019/10/17/as-ios-13-hits-50-adoption-android-fragmentation-keeps-getting-worse/</a:t>
            </a:r>
          </a:p>
        </p:txBody>
      </p:sp>
      <p:pic>
        <p:nvPicPr>
          <p:cNvPr id="2" name="Picture 1">
            <a:extLst>
              <a:ext uri="{FF2B5EF4-FFF2-40B4-BE49-F238E27FC236}">
                <a16:creationId xmlns:a16="http://schemas.microsoft.com/office/drawing/2014/main" id="{F6EADCCF-5A43-F247-9193-D075D8E175EB}"/>
              </a:ext>
            </a:extLst>
          </p:cNvPr>
          <p:cNvPicPr>
            <a:picLocks noChangeAspect="1"/>
          </p:cNvPicPr>
          <p:nvPr/>
        </p:nvPicPr>
        <p:blipFill>
          <a:blip r:embed="rId3"/>
          <a:stretch>
            <a:fillRect/>
          </a:stretch>
        </p:blipFill>
        <p:spPr>
          <a:xfrm>
            <a:off x="590550" y="827885"/>
            <a:ext cx="7962900" cy="3975100"/>
          </a:xfrm>
          <a:prstGeom prst="rect">
            <a:avLst/>
          </a:prstGeom>
        </p:spPr>
      </p:pic>
    </p:spTree>
    <p:extLst>
      <p:ext uri="{BB962C8B-B14F-4D97-AF65-F5344CB8AC3E}">
        <p14:creationId xmlns:p14="http://schemas.microsoft.com/office/powerpoint/2010/main" val="15934241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p:cNvSpPr>
          <p:nvPr>
            <p:ph type="title"/>
          </p:nvPr>
        </p:nvSpPr>
        <p:spPr>
          <a:xfrm>
            <a:off x="396624" y="141480"/>
            <a:ext cx="7770377" cy="620335"/>
          </a:xfrm>
          <a:prstGeom prst="rect">
            <a:avLst/>
          </a:prstGeom>
        </p:spPr>
        <p:txBody>
          <a:bodyPr>
            <a:normAutofit/>
          </a:bodyPr>
          <a:lstStyle/>
          <a:p>
            <a:pPr lvl="0">
              <a:defRPr sz="1800"/>
            </a:pPr>
            <a:r>
              <a:rPr sz="3000" dirty="0"/>
              <a:t>Agenda</a:t>
            </a:r>
          </a:p>
        </p:txBody>
      </p:sp>
      <p:sp>
        <p:nvSpPr>
          <p:cNvPr id="6" name="Rectangle 66"/>
          <p:cNvSpPr>
            <a:spLocks noGrp="1" noChangeArrowheads="1"/>
          </p:cNvSpPr>
          <p:nvPr>
            <p:ph type="ftr" sz="quarter" idx="3"/>
          </p:nvPr>
        </p:nvSpPr>
        <p:spPr bwMode="auto">
          <a:xfrm>
            <a:off x="3215042" y="4854336"/>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Introduction to Android</a:t>
            </a:r>
            <a:endParaRPr lang="en-IE" dirty="0"/>
          </a:p>
        </p:txBody>
      </p:sp>
      <p:sp>
        <p:nvSpPr>
          <p:cNvPr id="2" name="Slide Number Placeholder 1"/>
          <p:cNvSpPr>
            <a:spLocks noGrp="1"/>
          </p:cNvSpPr>
          <p:nvPr>
            <p:ph type="sldNum" sz="quarter" idx="2"/>
          </p:nvPr>
        </p:nvSpPr>
        <p:spPr/>
        <p:txBody>
          <a:bodyPr/>
          <a:lstStyle/>
          <a:p>
            <a:pPr lvl="0"/>
            <a:fld id="{86CB4B4D-7CA3-9044-876B-883B54F8677D}" type="slidenum">
              <a:rPr lang="uk-UA" smtClean="0"/>
              <a:t>2</a:t>
            </a:fld>
            <a:endParaRPr lang="uk-UA" dirty="0"/>
          </a:p>
        </p:txBody>
      </p:sp>
      <p:sp>
        <p:nvSpPr>
          <p:cNvPr id="8" name="Shape 86">
            <a:extLst>
              <a:ext uri="{FF2B5EF4-FFF2-40B4-BE49-F238E27FC236}">
                <a16:creationId xmlns:a16="http://schemas.microsoft.com/office/drawing/2014/main" id="{0E329647-D65C-E74E-B44B-9220DB5B8BB4}"/>
              </a:ext>
            </a:extLst>
          </p:cNvPr>
          <p:cNvSpPr>
            <a:spLocks noGrp="1"/>
          </p:cNvSpPr>
          <p:nvPr>
            <p:ph type="body" idx="1"/>
          </p:nvPr>
        </p:nvSpPr>
        <p:spPr>
          <a:xfrm>
            <a:off x="458271" y="897564"/>
            <a:ext cx="8289105" cy="3996445"/>
          </a:xfrm>
          <a:prstGeom prst="rect">
            <a:avLst/>
          </a:prstGeom>
        </p:spPr>
        <p:txBody>
          <a:bodyPr>
            <a:normAutofit/>
          </a:bodyPr>
          <a:lstStyle/>
          <a:p>
            <a:pPr lvl="0">
              <a:defRPr sz="1800"/>
            </a:pPr>
            <a:r>
              <a:rPr lang="en-IE" sz="2800" dirty="0"/>
              <a:t>Origins, Background &amp; Previous Versions</a:t>
            </a:r>
            <a:br>
              <a:rPr lang="en-IE" sz="2800" dirty="0"/>
            </a:br>
            <a:endParaRPr sz="2800" dirty="0"/>
          </a:p>
          <a:p>
            <a:pPr lvl="0">
              <a:defRPr sz="1800"/>
            </a:pPr>
            <a:r>
              <a:rPr lang="en-IE" sz="2800" dirty="0"/>
              <a:t>Latest Features &amp; New Version</a:t>
            </a:r>
          </a:p>
          <a:p>
            <a:pPr lvl="0">
              <a:defRPr sz="1800"/>
            </a:pPr>
            <a:endParaRPr lang="en-IE" sz="2800" dirty="0"/>
          </a:p>
          <a:p>
            <a:pPr lvl="0">
              <a:defRPr sz="1800"/>
            </a:pPr>
            <a:r>
              <a:rPr lang="en-IE" sz="2800" dirty="0"/>
              <a:t>Adoption Rates &amp; The Mobile OS War</a:t>
            </a:r>
          </a:p>
          <a:p>
            <a:pPr lvl="0">
              <a:defRPr sz="1800"/>
            </a:pPr>
            <a:endParaRPr lang="en-IE" sz="2800" dirty="0"/>
          </a:p>
          <a:p>
            <a:pPr lvl="0">
              <a:defRPr sz="1800"/>
            </a:pPr>
            <a:r>
              <a:rPr lang="en-IE" sz="2800" dirty="0" err="1"/>
              <a:t>FairPhone</a:t>
            </a:r>
            <a:endParaRPr lang="en-IE" sz="2800" dirty="0"/>
          </a:p>
        </p:txBody>
      </p:sp>
    </p:spTree>
    <p:extLst>
      <p:ext uri="{BB962C8B-B14F-4D97-AF65-F5344CB8AC3E}">
        <p14:creationId xmlns:p14="http://schemas.microsoft.com/office/powerpoint/2010/main" val="190953726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83D-B5B5-384F-B81C-669590407D01}"/>
              </a:ext>
            </a:extLst>
          </p:cNvPr>
          <p:cNvSpPr>
            <a:spLocks noGrp="1"/>
          </p:cNvSpPr>
          <p:nvPr>
            <p:ph type="title"/>
          </p:nvPr>
        </p:nvSpPr>
        <p:spPr>
          <a:xfrm>
            <a:off x="1211283" y="1965212"/>
            <a:ext cx="6721434" cy="761815"/>
          </a:xfrm>
        </p:spPr>
        <p:txBody>
          <a:bodyPr/>
          <a:lstStyle/>
          <a:p>
            <a:r>
              <a:rPr lang="en-US" sz="3600" dirty="0"/>
              <a:t>Why are these figures Important?</a:t>
            </a:r>
          </a:p>
        </p:txBody>
      </p:sp>
      <p:sp>
        <p:nvSpPr>
          <p:cNvPr id="4" name="Slide Number Placeholder 3">
            <a:extLst>
              <a:ext uri="{FF2B5EF4-FFF2-40B4-BE49-F238E27FC236}">
                <a16:creationId xmlns:a16="http://schemas.microsoft.com/office/drawing/2014/main" id="{12AE7B53-D511-5E43-8300-A376E557E61C}"/>
              </a:ext>
            </a:extLst>
          </p:cNvPr>
          <p:cNvSpPr>
            <a:spLocks noGrp="1"/>
          </p:cNvSpPr>
          <p:nvPr>
            <p:ph type="sldNum" sz="quarter" idx="2"/>
          </p:nvPr>
        </p:nvSpPr>
        <p:spPr/>
        <p:txBody>
          <a:bodyPr/>
          <a:lstStyle/>
          <a:p>
            <a:pPr lvl="0"/>
            <a:fld id="{86CB4B4D-7CA3-9044-876B-883B54F8677D}" type="slidenum">
              <a:rPr lang="en-IE" smtClean="0"/>
              <a:t>20</a:t>
            </a:fld>
            <a:endParaRPr lang="en-IE" dirty="0"/>
          </a:p>
        </p:txBody>
      </p:sp>
      <p:sp>
        <p:nvSpPr>
          <p:cNvPr id="5" name="Footer Placeholder 4">
            <a:extLst>
              <a:ext uri="{FF2B5EF4-FFF2-40B4-BE49-F238E27FC236}">
                <a16:creationId xmlns:a16="http://schemas.microsoft.com/office/drawing/2014/main" id="{7F99D8D0-C7B6-5944-A57E-565469DEB523}"/>
              </a:ext>
            </a:extLst>
          </p:cNvPr>
          <p:cNvSpPr>
            <a:spLocks noGrp="1"/>
          </p:cNvSpPr>
          <p:nvPr>
            <p:ph type="ftr" sz="quarter" idx="3"/>
          </p:nvPr>
        </p:nvSpPr>
        <p:spPr/>
        <p:txBody>
          <a:bodyPr/>
          <a:lstStyle/>
          <a:p>
            <a:r>
              <a:rPr lang="en-IE"/>
              <a:t>Android Networking</a:t>
            </a:r>
            <a:endParaRPr lang="en-IE" dirty="0"/>
          </a:p>
        </p:txBody>
      </p:sp>
    </p:spTree>
    <p:extLst>
      <p:ext uri="{BB962C8B-B14F-4D97-AF65-F5344CB8AC3E}">
        <p14:creationId xmlns:p14="http://schemas.microsoft.com/office/powerpoint/2010/main" val="89181455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2863E4-7A39-A940-AFD2-5C400AA243F3}"/>
              </a:ext>
            </a:extLst>
          </p:cNvPr>
          <p:cNvSpPr>
            <a:spLocks noGrp="1"/>
          </p:cNvSpPr>
          <p:nvPr>
            <p:ph type="sldNum" sz="quarter" idx="2"/>
          </p:nvPr>
        </p:nvSpPr>
        <p:spPr/>
        <p:txBody>
          <a:bodyPr/>
          <a:lstStyle/>
          <a:p>
            <a:pPr lvl="0"/>
            <a:fld id="{86CB4B4D-7CA3-9044-876B-883B54F8677D}" type="slidenum">
              <a:rPr lang="en-IE" smtClean="0"/>
              <a:t>21</a:t>
            </a:fld>
            <a:endParaRPr lang="en-IE" dirty="0"/>
          </a:p>
        </p:txBody>
      </p:sp>
      <p:sp>
        <p:nvSpPr>
          <p:cNvPr id="5" name="Footer Placeholder 4">
            <a:extLst>
              <a:ext uri="{FF2B5EF4-FFF2-40B4-BE49-F238E27FC236}">
                <a16:creationId xmlns:a16="http://schemas.microsoft.com/office/drawing/2014/main" id="{D14D5D8A-BD43-D143-B219-F8590EB9F2BA}"/>
              </a:ext>
            </a:extLst>
          </p:cNvPr>
          <p:cNvSpPr>
            <a:spLocks noGrp="1"/>
          </p:cNvSpPr>
          <p:nvPr>
            <p:ph type="ftr" sz="quarter" idx="3"/>
          </p:nvPr>
        </p:nvSpPr>
        <p:spPr/>
        <p:txBody>
          <a:bodyPr/>
          <a:lstStyle/>
          <a:p>
            <a:r>
              <a:rPr lang="en-IE"/>
              <a:t>Android Networking</a:t>
            </a:r>
            <a:endParaRPr lang="en-IE" dirty="0"/>
          </a:p>
        </p:txBody>
      </p:sp>
      <p:pic>
        <p:nvPicPr>
          <p:cNvPr id="7" name="Picture 6" descr="A screenshot of a cell phone&#10;&#10;Description automatically generated">
            <a:extLst>
              <a:ext uri="{FF2B5EF4-FFF2-40B4-BE49-F238E27FC236}">
                <a16:creationId xmlns:a16="http://schemas.microsoft.com/office/drawing/2014/main" id="{0CCD0A88-6515-0645-8172-D0B2DE495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46" y="-74809"/>
            <a:ext cx="6639314" cy="5143500"/>
          </a:xfrm>
          <a:prstGeom prst="rect">
            <a:avLst/>
          </a:prstGeom>
        </p:spPr>
      </p:pic>
      <p:sp>
        <p:nvSpPr>
          <p:cNvPr id="9" name="TextBox 8">
            <a:extLst>
              <a:ext uri="{FF2B5EF4-FFF2-40B4-BE49-F238E27FC236}">
                <a16:creationId xmlns:a16="http://schemas.microsoft.com/office/drawing/2014/main" id="{5E2691D9-7EF3-EC4F-8BFE-08F272A84343}"/>
              </a:ext>
            </a:extLst>
          </p:cNvPr>
          <p:cNvSpPr txBox="1"/>
          <p:nvPr/>
        </p:nvSpPr>
        <p:spPr>
          <a:xfrm>
            <a:off x="6792409" y="915030"/>
            <a:ext cx="2578013" cy="18774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3900" b="1" dirty="0">
                <a:solidFill>
                  <a:srgbClr val="424140"/>
                </a:solidFill>
                <a:latin typeface="Helvetica Neue Thin" panose="020B0403020202020204" pitchFamily="34" charset="0"/>
                <a:ea typeface="Helvetica Neue Thin" panose="020B0403020202020204" pitchFamily="34" charset="0"/>
                <a:cs typeface="Helvetica Neue" panose="02000503000000020004" pitchFamily="2" charset="0"/>
              </a:rPr>
              <a:t>Choosing</a:t>
            </a:r>
            <a:br>
              <a:rPr lang="en-US" sz="3900" b="1" dirty="0">
                <a:solidFill>
                  <a:srgbClr val="424140"/>
                </a:solidFill>
                <a:latin typeface="Helvetica Neue Thin" panose="020B0403020202020204" pitchFamily="34" charset="0"/>
                <a:ea typeface="Helvetica Neue Thin" panose="020B0403020202020204" pitchFamily="34" charset="0"/>
                <a:cs typeface="Helvetica Neue" panose="02000503000000020004" pitchFamily="2" charset="0"/>
              </a:rPr>
            </a:br>
            <a:r>
              <a:rPr lang="en-US" sz="3900" b="1" dirty="0">
                <a:solidFill>
                  <a:srgbClr val="424140"/>
                </a:solidFill>
                <a:latin typeface="Helvetica Neue Thin" panose="020B0403020202020204" pitchFamily="34" charset="0"/>
                <a:ea typeface="Helvetica Neue Thin" panose="020B0403020202020204" pitchFamily="34" charset="0"/>
                <a:cs typeface="Helvetica Neue" panose="02000503000000020004" pitchFamily="2" charset="0"/>
              </a:rPr>
              <a:t>your</a:t>
            </a:r>
            <a:br>
              <a:rPr lang="en-US" sz="3900" b="1" dirty="0">
                <a:solidFill>
                  <a:srgbClr val="424140"/>
                </a:solidFill>
                <a:latin typeface="Helvetica Neue Thin" panose="020B0403020202020204" pitchFamily="34" charset="0"/>
                <a:ea typeface="Helvetica Neue Thin" panose="020B0403020202020204" pitchFamily="34" charset="0"/>
                <a:cs typeface="Helvetica Neue" panose="02000503000000020004" pitchFamily="2" charset="0"/>
              </a:rPr>
            </a:br>
            <a:r>
              <a:rPr lang="en-US" sz="3900" b="1" dirty="0">
                <a:solidFill>
                  <a:srgbClr val="424140"/>
                </a:solidFill>
                <a:latin typeface="Helvetica Neue Thin" panose="020B0403020202020204" pitchFamily="34" charset="0"/>
                <a:ea typeface="Helvetica Neue Thin" panose="020B0403020202020204" pitchFamily="34" charset="0"/>
                <a:cs typeface="Helvetica Neue" panose="02000503000000020004" pitchFamily="2" charset="0"/>
              </a:rPr>
              <a:t>Min SDK</a:t>
            </a:r>
          </a:p>
        </p:txBody>
      </p:sp>
    </p:spTree>
    <p:extLst>
      <p:ext uri="{BB962C8B-B14F-4D97-AF65-F5344CB8AC3E}">
        <p14:creationId xmlns:p14="http://schemas.microsoft.com/office/powerpoint/2010/main" val="7496454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2863E4-7A39-A940-AFD2-5C400AA243F3}"/>
              </a:ext>
            </a:extLst>
          </p:cNvPr>
          <p:cNvSpPr>
            <a:spLocks noGrp="1"/>
          </p:cNvSpPr>
          <p:nvPr>
            <p:ph type="sldNum" sz="quarter" idx="2"/>
          </p:nvPr>
        </p:nvSpPr>
        <p:spPr/>
        <p:txBody>
          <a:bodyPr/>
          <a:lstStyle/>
          <a:p>
            <a:pPr lvl="0"/>
            <a:fld id="{86CB4B4D-7CA3-9044-876B-883B54F8677D}" type="slidenum">
              <a:rPr lang="en-IE" smtClean="0"/>
              <a:t>22</a:t>
            </a:fld>
            <a:endParaRPr lang="en-IE" dirty="0"/>
          </a:p>
        </p:txBody>
      </p:sp>
      <p:sp>
        <p:nvSpPr>
          <p:cNvPr id="5" name="Footer Placeholder 4">
            <a:extLst>
              <a:ext uri="{FF2B5EF4-FFF2-40B4-BE49-F238E27FC236}">
                <a16:creationId xmlns:a16="http://schemas.microsoft.com/office/drawing/2014/main" id="{D14D5D8A-BD43-D143-B219-F8590EB9F2BA}"/>
              </a:ext>
            </a:extLst>
          </p:cNvPr>
          <p:cNvSpPr>
            <a:spLocks noGrp="1"/>
          </p:cNvSpPr>
          <p:nvPr>
            <p:ph type="ftr" sz="quarter" idx="3"/>
          </p:nvPr>
        </p:nvSpPr>
        <p:spPr/>
        <p:txBody>
          <a:bodyPr/>
          <a:lstStyle/>
          <a:p>
            <a:r>
              <a:rPr lang="en-IE"/>
              <a:t>Android Networking</a:t>
            </a:r>
            <a:endParaRPr lang="en-IE" dirty="0"/>
          </a:p>
        </p:txBody>
      </p:sp>
      <p:pic>
        <p:nvPicPr>
          <p:cNvPr id="7" name="Picture 6" descr="A screenshot of a cell phone&#10;&#10;Description automatically generated">
            <a:extLst>
              <a:ext uri="{FF2B5EF4-FFF2-40B4-BE49-F238E27FC236}">
                <a16:creationId xmlns:a16="http://schemas.microsoft.com/office/drawing/2014/main" id="{0CCD0A88-6515-0645-8172-D0B2DE495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46" y="-74809"/>
            <a:ext cx="6639314" cy="5143500"/>
          </a:xfrm>
          <a:prstGeom prst="rect">
            <a:avLst/>
          </a:prstGeom>
        </p:spPr>
      </p:pic>
      <p:sp>
        <p:nvSpPr>
          <p:cNvPr id="8" name="Rounded Rectangle 7">
            <a:extLst>
              <a:ext uri="{FF2B5EF4-FFF2-40B4-BE49-F238E27FC236}">
                <a16:creationId xmlns:a16="http://schemas.microsoft.com/office/drawing/2014/main" id="{74062639-82B5-B743-99C5-FA37639C9AE8}"/>
              </a:ext>
            </a:extLst>
          </p:cNvPr>
          <p:cNvSpPr/>
          <p:nvPr/>
        </p:nvSpPr>
        <p:spPr>
          <a:xfrm>
            <a:off x="3258234" y="2882538"/>
            <a:ext cx="3125152" cy="566056"/>
          </a:xfrm>
          <a:prstGeom prst="roundRect">
            <a:avLst/>
          </a:prstGeom>
          <a:noFill/>
          <a:ln w="38100" cap="flat">
            <a:solidFill>
              <a:srgbClr val="FF0000"/>
            </a:solidFill>
            <a:miter lim="400000"/>
          </a:ln>
          <a:effectLst>
            <a:outerShdw blurRad="38100" dist="25400" dir="5400000" algn="tl"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cxnSp>
        <p:nvCxnSpPr>
          <p:cNvPr id="3" name="Straight Arrow Connector 2">
            <a:extLst>
              <a:ext uri="{FF2B5EF4-FFF2-40B4-BE49-F238E27FC236}">
                <a16:creationId xmlns:a16="http://schemas.microsoft.com/office/drawing/2014/main" id="{AE10C2D3-C0CF-C44F-97B6-33C66A967FEB}"/>
              </a:ext>
            </a:extLst>
          </p:cNvPr>
          <p:cNvCxnSpPr>
            <a:cxnSpLocks/>
          </p:cNvCxnSpPr>
          <p:nvPr/>
        </p:nvCxnSpPr>
        <p:spPr>
          <a:xfrm flipH="1">
            <a:off x="4165873" y="3352107"/>
            <a:ext cx="654937" cy="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011702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8CDCBB-E4CA-AF48-B77D-697243ACD111}"/>
              </a:ext>
            </a:extLst>
          </p:cNvPr>
          <p:cNvSpPr>
            <a:spLocks noGrp="1"/>
          </p:cNvSpPr>
          <p:nvPr>
            <p:ph type="sldNum" sz="quarter" idx="2"/>
          </p:nvPr>
        </p:nvSpPr>
        <p:spPr/>
        <p:txBody>
          <a:bodyPr/>
          <a:lstStyle/>
          <a:p>
            <a:pPr lvl="0"/>
            <a:fld id="{86CB4B4D-7CA3-9044-876B-883B54F8677D}" type="slidenum">
              <a:rPr lang="en-IE" smtClean="0"/>
              <a:t>23</a:t>
            </a:fld>
            <a:endParaRPr lang="en-IE" dirty="0"/>
          </a:p>
        </p:txBody>
      </p:sp>
      <p:sp>
        <p:nvSpPr>
          <p:cNvPr id="5" name="Footer Placeholder 4">
            <a:extLst>
              <a:ext uri="{FF2B5EF4-FFF2-40B4-BE49-F238E27FC236}">
                <a16:creationId xmlns:a16="http://schemas.microsoft.com/office/drawing/2014/main" id="{41EBA83B-66ED-B647-97A0-B9C42C11D0F8}"/>
              </a:ext>
            </a:extLst>
          </p:cNvPr>
          <p:cNvSpPr>
            <a:spLocks noGrp="1"/>
          </p:cNvSpPr>
          <p:nvPr>
            <p:ph type="ftr" sz="quarter" idx="3"/>
          </p:nvPr>
        </p:nvSpPr>
        <p:spPr/>
        <p:txBody>
          <a:bodyPr/>
          <a:lstStyle/>
          <a:p>
            <a:r>
              <a:rPr lang="en-IE"/>
              <a:t>Android Networking</a:t>
            </a:r>
            <a:endParaRPr lang="en-IE" dirty="0"/>
          </a:p>
        </p:txBody>
      </p:sp>
      <p:pic>
        <p:nvPicPr>
          <p:cNvPr id="7" name="Picture 6" descr="A screenshot of a cell phone&#10;&#10;Description automatically generated">
            <a:extLst>
              <a:ext uri="{FF2B5EF4-FFF2-40B4-BE49-F238E27FC236}">
                <a16:creationId xmlns:a16="http://schemas.microsoft.com/office/drawing/2014/main" id="{64FDE389-D667-794B-8286-A4B1A2E3D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90" y="0"/>
            <a:ext cx="7231928" cy="5143500"/>
          </a:xfrm>
          <a:prstGeom prst="rect">
            <a:avLst/>
          </a:prstGeom>
        </p:spPr>
      </p:pic>
      <p:sp>
        <p:nvSpPr>
          <p:cNvPr id="6" name="Rounded Rectangle 5">
            <a:extLst>
              <a:ext uri="{FF2B5EF4-FFF2-40B4-BE49-F238E27FC236}">
                <a16:creationId xmlns:a16="http://schemas.microsoft.com/office/drawing/2014/main" id="{51162C98-C718-B445-8B49-1C94B9881220}"/>
              </a:ext>
            </a:extLst>
          </p:cNvPr>
          <p:cNvSpPr/>
          <p:nvPr/>
        </p:nvSpPr>
        <p:spPr>
          <a:xfrm>
            <a:off x="315177" y="4058195"/>
            <a:ext cx="3438177" cy="435636"/>
          </a:xfrm>
          <a:prstGeom prst="roundRect">
            <a:avLst/>
          </a:prstGeom>
          <a:noFill/>
          <a:ln w="38100" cap="flat">
            <a:solidFill>
              <a:srgbClr val="FF0000"/>
            </a:solidFill>
            <a:miter lim="400000"/>
          </a:ln>
          <a:effectLst>
            <a:outerShdw blurRad="38100" dist="25400" dir="5400000" algn="tl"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cxnSp>
        <p:nvCxnSpPr>
          <p:cNvPr id="8" name="Straight Arrow Connector 7">
            <a:extLst>
              <a:ext uri="{FF2B5EF4-FFF2-40B4-BE49-F238E27FC236}">
                <a16:creationId xmlns:a16="http://schemas.microsoft.com/office/drawing/2014/main" id="{76E39D7E-2CB0-A041-9C28-795DD6F5D657}"/>
              </a:ext>
            </a:extLst>
          </p:cNvPr>
          <p:cNvCxnSpPr>
            <a:cxnSpLocks/>
          </p:cNvCxnSpPr>
          <p:nvPr/>
        </p:nvCxnSpPr>
        <p:spPr>
          <a:xfrm flipH="1">
            <a:off x="3642859" y="3656140"/>
            <a:ext cx="1119146" cy="52724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736804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3C1E0C-07B9-0B4A-ACB3-C453931A41CF}"/>
              </a:ext>
            </a:extLst>
          </p:cNvPr>
          <p:cNvSpPr>
            <a:spLocks noGrp="1"/>
          </p:cNvSpPr>
          <p:nvPr>
            <p:ph type="sldNum" sz="quarter" idx="2"/>
          </p:nvPr>
        </p:nvSpPr>
        <p:spPr/>
        <p:txBody>
          <a:bodyPr/>
          <a:lstStyle/>
          <a:p>
            <a:pPr lvl="0"/>
            <a:fld id="{86CB4B4D-7CA3-9044-876B-883B54F8677D}" type="slidenum">
              <a:rPr lang="en-IE" smtClean="0"/>
              <a:t>24</a:t>
            </a:fld>
            <a:endParaRPr lang="en-IE" dirty="0"/>
          </a:p>
        </p:txBody>
      </p:sp>
      <p:sp>
        <p:nvSpPr>
          <p:cNvPr id="5" name="Footer Placeholder 4">
            <a:extLst>
              <a:ext uri="{FF2B5EF4-FFF2-40B4-BE49-F238E27FC236}">
                <a16:creationId xmlns:a16="http://schemas.microsoft.com/office/drawing/2014/main" id="{4EE6B2AD-207B-CE48-91D9-06688477F79D}"/>
              </a:ext>
            </a:extLst>
          </p:cNvPr>
          <p:cNvSpPr>
            <a:spLocks noGrp="1"/>
          </p:cNvSpPr>
          <p:nvPr>
            <p:ph type="ftr" sz="quarter" idx="3"/>
          </p:nvPr>
        </p:nvSpPr>
        <p:spPr/>
        <p:txBody>
          <a:bodyPr/>
          <a:lstStyle/>
          <a:p>
            <a:r>
              <a:rPr lang="en-IE"/>
              <a:t>Android Networking</a:t>
            </a:r>
            <a:endParaRPr lang="en-IE" dirty="0"/>
          </a:p>
        </p:txBody>
      </p:sp>
      <p:pic>
        <p:nvPicPr>
          <p:cNvPr id="7" name="Picture 6" descr="A screenshot of a cell phone&#10;&#10;Description automatically generated">
            <a:extLst>
              <a:ext uri="{FF2B5EF4-FFF2-40B4-BE49-F238E27FC236}">
                <a16:creationId xmlns:a16="http://schemas.microsoft.com/office/drawing/2014/main" id="{F7FA99CE-08F1-4E4B-A829-11E3FB892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0" y="0"/>
            <a:ext cx="7231928" cy="5143500"/>
          </a:xfrm>
          <a:prstGeom prst="rect">
            <a:avLst/>
          </a:prstGeom>
        </p:spPr>
      </p:pic>
      <p:sp>
        <p:nvSpPr>
          <p:cNvPr id="6" name="Rounded Rectangle 5">
            <a:extLst>
              <a:ext uri="{FF2B5EF4-FFF2-40B4-BE49-F238E27FC236}">
                <a16:creationId xmlns:a16="http://schemas.microsoft.com/office/drawing/2014/main" id="{FF33B30E-2CC3-714A-B09F-D88C4EB9F27A}"/>
              </a:ext>
            </a:extLst>
          </p:cNvPr>
          <p:cNvSpPr/>
          <p:nvPr/>
        </p:nvSpPr>
        <p:spPr>
          <a:xfrm>
            <a:off x="315177" y="2133591"/>
            <a:ext cx="3438177" cy="435636"/>
          </a:xfrm>
          <a:prstGeom prst="roundRect">
            <a:avLst/>
          </a:prstGeom>
          <a:noFill/>
          <a:ln w="38100" cap="flat">
            <a:solidFill>
              <a:srgbClr val="FF0000"/>
            </a:solidFill>
            <a:miter lim="400000"/>
          </a:ln>
          <a:effectLst>
            <a:outerShdw blurRad="38100" dist="25400" dir="5400000" algn="tl"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cxnSp>
        <p:nvCxnSpPr>
          <p:cNvPr id="8" name="Straight Arrow Connector 7">
            <a:extLst>
              <a:ext uri="{FF2B5EF4-FFF2-40B4-BE49-F238E27FC236}">
                <a16:creationId xmlns:a16="http://schemas.microsoft.com/office/drawing/2014/main" id="{621A79D4-BE79-7145-957B-F608FA152A46}"/>
              </a:ext>
            </a:extLst>
          </p:cNvPr>
          <p:cNvCxnSpPr>
            <a:cxnSpLocks/>
          </p:cNvCxnSpPr>
          <p:nvPr/>
        </p:nvCxnSpPr>
        <p:spPr>
          <a:xfrm flipH="1">
            <a:off x="3654734" y="1781623"/>
            <a:ext cx="1119146" cy="52724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157059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83D-B5B5-384F-B81C-669590407D01}"/>
              </a:ext>
            </a:extLst>
          </p:cNvPr>
          <p:cNvSpPr>
            <a:spLocks noGrp="1"/>
          </p:cNvSpPr>
          <p:nvPr>
            <p:ph type="title"/>
          </p:nvPr>
        </p:nvSpPr>
        <p:spPr>
          <a:xfrm>
            <a:off x="2197899" y="1904938"/>
            <a:ext cx="4463847" cy="761815"/>
          </a:xfrm>
        </p:spPr>
        <p:txBody>
          <a:bodyPr/>
          <a:lstStyle/>
          <a:p>
            <a:r>
              <a:rPr lang="en-US" dirty="0"/>
              <a:t>some interesting graphics…</a:t>
            </a:r>
          </a:p>
        </p:txBody>
      </p:sp>
      <p:sp>
        <p:nvSpPr>
          <p:cNvPr id="4" name="Slide Number Placeholder 3">
            <a:extLst>
              <a:ext uri="{FF2B5EF4-FFF2-40B4-BE49-F238E27FC236}">
                <a16:creationId xmlns:a16="http://schemas.microsoft.com/office/drawing/2014/main" id="{12AE7B53-D511-5E43-8300-A376E557E61C}"/>
              </a:ext>
            </a:extLst>
          </p:cNvPr>
          <p:cNvSpPr>
            <a:spLocks noGrp="1"/>
          </p:cNvSpPr>
          <p:nvPr>
            <p:ph type="sldNum" sz="quarter" idx="2"/>
          </p:nvPr>
        </p:nvSpPr>
        <p:spPr/>
        <p:txBody>
          <a:bodyPr/>
          <a:lstStyle/>
          <a:p>
            <a:pPr lvl="0"/>
            <a:fld id="{86CB4B4D-7CA3-9044-876B-883B54F8677D}" type="slidenum">
              <a:rPr lang="en-IE" smtClean="0"/>
              <a:t>25</a:t>
            </a:fld>
            <a:endParaRPr lang="en-IE" dirty="0"/>
          </a:p>
        </p:txBody>
      </p:sp>
      <p:sp>
        <p:nvSpPr>
          <p:cNvPr id="5" name="Footer Placeholder 4">
            <a:extLst>
              <a:ext uri="{FF2B5EF4-FFF2-40B4-BE49-F238E27FC236}">
                <a16:creationId xmlns:a16="http://schemas.microsoft.com/office/drawing/2014/main" id="{7F99D8D0-C7B6-5944-A57E-565469DEB523}"/>
              </a:ext>
            </a:extLst>
          </p:cNvPr>
          <p:cNvSpPr>
            <a:spLocks noGrp="1"/>
          </p:cNvSpPr>
          <p:nvPr>
            <p:ph type="ftr" sz="quarter" idx="3"/>
          </p:nvPr>
        </p:nvSpPr>
        <p:spPr/>
        <p:txBody>
          <a:bodyPr/>
          <a:lstStyle/>
          <a:p>
            <a:r>
              <a:rPr lang="en-IE"/>
              <a:t>Android Networking</a:t>
            </a:r>
            <a:endParaRPr lang="en-IE" dirty="0"/>
          </a:p>
        </p:txBody>
      </p:sp>
    </p:spTree>
    <p:extLst>
      <p:ext uri="{BB962C8B-B14F-4D97-AF65-F5344CB8AC3E}">
        <p14:creationId xmlns:p14="http://schemas.microsoft.com/office/powerpoint/2010/main" val="17427490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59887DEE-2D32-854C-8A71-2F53EFE2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13" y="871671"/>
            <a:ext cx="7498019" cy="3918530"/>
          </a:xfrm>
          <a:prstGeom prst="rect">
            <a:avLst/>
          </a:prstGeom>
        </p:spPr>
      </p:pic>
      <p:sp>
        <p:nvSpPr>
          <p:cNvPr id="2" name="Title 1">
            <a:extLst>
              <a:ext uri="{FF2B5EF4-FFF2-40B4-BE49-F238E27FC236}">
                <a16:creationId xmlns:a16="http://schemas.microsoft.com/office/drawing/2014/main" id="{8E3B4CAB-9850-574F-82FB-13B3F05A95F1}"/>
              </a:ext>
            </a:extLst>
          </p:cNvPr>
          <p:cNvSpPr>
            <a:spLocks noGrp="1"/>
          </p:cNvSpPr>
          <p:nvPr>
            <p:ph type="title"/>
          </p:nvPr>
        </p:nvSpPr>
        <p:spPr/>
        <p:txBody>
          <a:bodyPr/>
          <a:lstStyle/>
          <a:p>
            <a:r>
              <a:rPr lang="en-US" sz="3000" dirty="0"/>
              <a:t>Which Countries Prefer What (Q3 2019)</a:t>
            </a:r>
          </a:p>
        </p:txBody>
      </p:sp>
      <p:sp>
        <p:nvSpPr>
          <p:cNvPr id="4" name="Slide Number Placeholder 3">
            <a:extLst>
              <a:ext uri="{FF2B5EF4-FFF2-40B4-BE49-F238E27FC236}">
                <a16:creationId xmlns:a16="http://schemas.microsoft.com/office/drawing/2014/main" id="{0094078B-27EF-7A43-B30F-2D3915D5B4CD}"/>
              </a:ext>
            </a:extLst>
          </p:cNvPr>
          <p:cNvSpPr>
            <a:spLocks noGrp="1"/>
          </p:cNvSpPr>
          <p:nvPr>
            <p:ph type="sldNum" sz="quarter" idx="2"/>
          </p:nvPr>
        </p:nvSpPr>
        <p:spPr/>
        <p:txBody>
          <a:bodyPr/>
          <a:lstStyle/>
          <a:p>
            <a:pPr lvl="0"/>
            <a:fld id="{86CB4B4D-7CA3-9044-876B-883B54F8677D}" type="slidenum">
              <a:rPr lang="en-IE" smtClean="0"/>
              <a:t>26</a:t>
            </a:fld>
            <a:endParaRPr lang="en-IE" dirty="0"/>
          </a:p>
        </p:txBody>
      </p:sp>
      <p:sp>
        <p:nvSpPr>
          <p:cNvPr id="5" name="Footer Placeholder 4">
            <a:extLst>
              <a:ext uri="{FF2B5EF4-FFF2-40B4-BE49-F238E27FC236}">
                <a16:creationId xmlns:a16="http://schemas.microsoft.com/office/drawing/2014/main" id="{1F6F15BF-4661-1F43-B97D-1C3F2A83EAEA}"/>
              </a:ext>
            </a:extLst>
          </p:cNvPr>
          <p:cNvSpPr>
            <a:spLocks noGrp="1"/>
          </p:cNvSpPr>
          <p:nvPr>
            <p:ph type="ftr" sz="quarter" idx="3"/>
          </p:nvPr>
        </p:nvSpPr>
        <p:spPr/>
        <p:txBody>
          <a:bodyPr/>
          <a:lstStyle/>
          <a:p>
            <a:r>
              <a:rPr lang="en-IE"/>
              <a:t>Introduction to Android</a:t>
            </a:r>
            <a:endParaRPr lang="en-IE" dirty="0"/>
          </a:p>
        </p:txBody>
      </p:sp>
      <p:sp>
        <p:nvSpPr>
          <p:cNvPr id="6" name="Rectangle 5">
            <a:extLst>
              <a:ext uri="{FF2B5EF4-FFF2-40B4-BE49-F238E27FC236}">
                <a16:creationId xmlns:a16="http://schemas.microsoft.com/office/drawing/2014/main" id="{53C5D777-AEA8-3442-A97E-597825A36D39}"/>
              </a:ext>
            </a:extLst>
          </p:cNvPr>
          <p:cNvSpPr/>
          <p:nvPr/>
        </p:nvSpPr>
        <p:spPr>
          <a:xfrm>
            <a:off x="3187585" y="4501615"/>
            <a:ext cx="5954284" cy="369332"/>
          </a:xfrm>
          <a:prstGeom prst="rect">
            <a:avLst/>
          </a:prstGeom>
        </p:spPr>
        <p:txBody>
          <a:bodyPr wrap="square">
            <a:spAutoFit/>
          </a:bodyPr>
          <a:lstStyle/>
          <a:p>
            <a:r>
              <a:rPr lang="en-US" sz="1800" dirty="0"/>
              <a:t>https://</a:t>
            </a:r>
            <a:r>
              <a:rPr lang="en-US" sz="1800" dirty="0" err="1"/>
              <a:t>deviceatlas.com</a:t>
            </a:r>
            <a:r>
              <a:rPr lang="en-US" sz="1800" dirty="0"/>
              <a:t>/blog/android-v-</a:t>
            </a:r>
            <a:r>
              <a:rPr lang="en-US" sz="1800" dirty="0" err="1"/>
              <a:t>ios</a:t>
            </a:r>
            <a:r>
              <a:rPr lang="en-US" sz="1800" dirty="0"/>
              <a:t>-market-share</a:t>
            </a:r>
          </a:p>
        </p:txBody>
      </p:sp>
    </p:spTree>
    <p:extLst>
      <p:ext uri="{BB962C8B-B14F-4D97-AF65-F5344CB8AC3E}">
        <p14:creationId xmlns:p14="http://schemas.microsoft.com/office/powerpoint/2010/main" val="266978196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IE" dirty="0"/>
              <a:t>Introduction to Android</a:t>
            </a:r>
          </a:p>
        </p:txBody>
      </p:sp>
      <p:sp>
        <p:nvSpPr>
          <p:cNvPr id="7" name="Shape 308"/>
          <p:cNvSpPr>
            <a:spLocks noGrp="1"/>
          </p:cNvSpPr>
          <p:nvPr>
            <p:ph type="title"/>
          </p:nvPr>
        </p:nvSpPr>
        <p:spPr>
          <a:xfrm>
            <a:off x="396624" y="141480"/>
            <a:ext cx="7770377" cy="620335"/>
          </a:xfrm>
          <a:prstGeom prst="rect">
            <a:avLst/>
          </a:prstGeom>
        </p:spPr>
        <p:txBody>
          <a:bodyPr>
            <a:normAutofit/>
          </a:bodyPr>
          <a:lstStyle/>
          <a:p>
            <a:pPr lvl="0">
              <a:defRPr sz="1800">
                <a:solidFill>
                  <a:srgbClr val="000000"/>
                </a:solidFill>
              </a:defRPr>
            </a:pPr>
            <a:r>
              <a:rPr lang="ga-IE" sz="3000" dirty="0">
                <a:solidFill>
                  <a:srgbClr val="111519"/>
                </a:solidFill>
                <a:latin typeface="+mj-lt"/>
                <a:cs typeface="Helvetica Neue"/>
              </a:rPr>
              <a:t>Market Share Vs App Revenue</a:t>
            </a:r>
            <a:endParaRPr sz="3000" dirty="0">
              <a:solidFill>
                <a:srgbClr val="111519"/>
              </a:solidFill>
              <a:latin typeface="+mj-lt"/>
              <a:cs typeface="Helvetica Neue"/>
            </a:endParaRPr>
          </a:p>
        </p:txBody>
      </p:sp>
      <p:sp>
        <p:nvSpPr>
          <p:cNvPr id="3" name="Slide Number Placeholder 2"/>
          <p:cNvSpPr>
            <a:spLocks noGrp="1"/>
          </p:cNvSpPr>
          <p:nvPr>
            <p:ph type="sldNum" sz="quarter" idx="2"/>
          </p:nvPr>
        </p:nvSpPr>
        <p:spPr>
          <a:xfrm>
            <a:off x="6553201" y="4866947"/>
            <a:ext cx="1905000" cy="283023"/>
          </a:xfrm>
        </p:spPr>
        <p:txBody>
          <a:bodyPr/>
          <a:lstStyle/>
          <a:p>
            <a:pPr lvl="0"/>
            <a:fld id="{86CB4B4D-7CA3-9044-876B-883B54F8677D}" type="slidenum">
              <a:rPr lang="en-US" smtClean="0"/>
              <a:t>27</a:t>
            </a:fld>
            <a:endParaRPr lang="en-US" dirty="0"/>
          </a:p>
        </p:txBody>
      </p:sp>
      <p:pic>
        <p:nvPicPr>
          <p:cNvPr id="9" name="Picture 8"/>
          <p:cNvPicPr>
            <a:picLocks noChangeAspect="1"/>
          </p:cNvPicPr>
          <p:nvPr/>
        </p:nvPicPr>
        <p:blipFill>
          <a:blip r:embed="rId2"/>
          <a:stretch>
            <a:fillRect/>
          </a:stretch>
        </p:blipFill>
        <p:spPr>
          <a:xfrm>
            <a:off x="155991" y="903244"/>
            <a:ext cx="4449350" cy="33370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63A681E6-E503-A740-95DE-F1842BE83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505" y="1180874"/>
            <a:ext cx="4293454" cy="2670090"/>
          </a:xfrm>
          <a:prstGeom prst="rect">
            <a:avLst/>
          </a:prstGeom>
        </p:spPr>
      </p:pic>
    </p:spTree>
    <p:extLst>
      <p:ext uri="{BB962C8B-B14F-4D97-AF65-F5344CB8AC3E}">
        <p14:creationId xmlns:p14="http://schemas.microsoft.com/office/powerpoint/2010/main" val="162744997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B83D-B5B5-384F-B81C-669590407D01}"/>
              </a:ext>
            </a:extLst>
          </p:cNvPr>
          <p:cNvSpPr>
            <a:spLocks noGrp="1"/>
          </p:cNvSpPr>
          <p:nvPr>
            <p:ph type="title"/>
          </p:nvPr>
        </p:nvSpPr>
        <p:spPr>
          <a:xfrm>
            <a:off x="1666426" y="1809935"/>
            <a:ext cx="5811147" cy="761815"/>
          </a:xfrm>
        </p:spPr>
        <p:txBody>
          <a:bodyPr/>
          <a:lstStyle/>
          <a:p>
            <a:r>
              <a:rPr lang="en-US" dirty="0"/>
              <a:t>some very interesting graphics…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12AE7B53-D511-5E43-8300-A376E557E61C}"/>
              </a:ext>
            </a:extLst>
          </p:cNvPr>
          <p:cNvSpPr>
            <a:spLocks noGrp="1"/>
          </p:cNvSpPr>
          <p:nvPr>
            <p:ph type="sldNum" sz="quarter" idx="2"/>
          </p:nvPr>
        </p:nvSpPr>
        <p:spPr/>
        <p:txBody>
          <a:bodyPr/>
          <a:lstStyle/>
          <a:p>
            <a:pPr lvl="0"/>
            <a:fld id="{86CB4B4D-7CA3-9044-876B-883B54F8677D}" type="slidenum">
              <a:rPr lang="en-IE" smtClean="0"/>
              <a:t>28</a:t>
            </a:fld>
            <a:endParaRPr lang="en-IE" dirty="0"/>
          </a:p>
        </p:txBody>
      </p:sp>
      <p:sp>
        <p:nvSpPr>
          <p:cNvPr id="5" name="Footer Placeholder 4">
            <a:extLst>
              <a:ext uri="{FF2B5EF4-FFF2-40B4-BE49-F238E27FC236}">
                <a16:creationId xmlns:a16="http://schemas.microsoft.com/office/drawing/2014/main" id="{7F99D8D0-C7B6-5944-A57E-565469DEB523}"/>
              </a:ext>
            </a:extLst>
          </p:cNvPr>
          <p:cNvSpPr>
            <a:spLocks noGrp="1"/>
          </p:cNvSpPr>
          <p:nvPr>
            <p:ph type="ftr" sz="quarter" idx="3"/>
          </p:nvPr>
        </p:nvSpPr>
        <p:spPr/>
        <p:txBody>
          <a:bodyPr/>
          <a:lstStyle/>
          <a:p>
            <a:r>
              <a:rPr lang="en-IE"/>
              <a:t>Android Networking</a:t>
            </a:r>
            <a:endParaRPr lang="en-IE" dirty="0"/>
          </a:p>
        </p:txBody>
      </p:sp>
    </p:spTree>
    <p:extLst>
      <p:ext uri="{BB962C8B-B14F-4D97-AF65-F5344CB8AC3E}">
        <p14:creationId xmlns:p14="http://schemas.microsoft.com/office/powerpoint/2010/main" val="151602041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6B930-9B56-D24E-8E28-5653CF98E1DE}"/>
              </a:ext>
            </a:extLst>
          </p:cNvPr>
          <p:cNvSpPr>
            <a:spLocks noGrp="1"/>
          </p:cNvSpPr>
          <p:nvPr>
            <p:ph type="sldNum" sz="quarter" idx="2"/>
          </p:nvPr>
        </p:nvSpPr>
        <p:spPr/>
        <p:txBody>
          <a:bodyPr/>
          <a:lstStyle/>
          <a:p>
            <a:pPr lvl="0"/>
            <a:fld id="{86CB4B4D-7CA3-9044-876B-883B54F8677D}" type="slidenum">
              <a:rPr lang="en-IE" smtClean="0"/>
              <a:t>29</a:t>
            </a:fld>
            <a:endParaRPr lang="en-IE" dirty="0"/>
          </a:p>
        </p:txBody>
      </p:sp>
      <p:sp>
        <p:nvSpPr>
          <p:cNvPr id="5" name="Footer Placeholder 4">
            <a:extLst>
              <a:ext uri="{FF2B5EF4-FFF2-40B4-BE49-F238E27FC236}">
                <a16:creationId xmlns:a16="http://schemas.microsoft.com/office/drawing/2014/main" id="{CCB36042-C5B4-2847-832D-DEC00805D921}"/>
              </a:ext>
            </a:extLst>
          </p:cNvPr>
          <p:cNvSpPr>
            <a:spLocks noGrp="1"/>
          </p:cNvSpPr>
          <p:nvPr>
            <p:ph type="ftr" sz="quarter" idx="3"/>
          </p:nvPr>
        </p:nvSpPr>
        <p:spPr/>
        <p:txBody>
          <a:bodyPr/>
          <a:lstStyle/>
          <a:p>
            <a:r>
              <a:rPr lang="en-IE"/>
              <a:t>Introduction to Android</a:t>
            </a:r>
            <a:endParaRPr lang="en-IE" dirty="0"/>
          </a:p>
        </p:txBody>
      </p:sp>
      <p:sp>
        <p:nvSpPr>
          <p:cNvPr id="10" name="Rectangle 9">
            <a:extLst>
              <a:ext uri="{FF2B5EF4-FFF2-40B4-BE49-F238E27FC236}">
                <a16:creationId xmlns:a16="http://schemas.microsoft.com/office/drawing/2014/main" id="{553B146B-E8C4-7645-8D14-43DACAF9EA1F}"/>
              </a:ext>
            </a:extLst>
          </p:cNvPr>
          <p:cNvSpPr/>
          <p:nvPr/>
        </p:nvSpPr>
        <p:spPr>
          <a:xfrm>
            <a:off x="268132" y="371260"/>
            <a:ext cx="804434" cy="71502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1" name="Picture 10" descr="A picture containing device&#10;&#10;Description automatically generated">
            <a:extLst>
              <a:ext uri="{FF2B5EF4-FFF2-40B4-BE49-F238E27FC236}">
                <a16:creationId xmlns:a16="http://schemas.microsoft.com/office/drawing/2014/main" id="{023DF37D-AAED-DA43-AA49-088BF2200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429" y="0"/>
            <a:ext cx="4583142" cy="5143500"/>
          </a:xfrm>
          <a:prstGeom prst="rect">
            <a:avLst/>
          </a:prstGeom>
        </p:spPr>
      </p:pic>
      <p:pic>
        <p:nvPicPr>
          <p:cNvPr id="12" name="Picture 11" descr="A picture containing device&#10;&#10;Description automatically generated">
            <a:extLst>
              <a:ext uri="{FF2B5EF4-FFF2-40B4-BE49-F238E27FC236}">
                <a16:creationId xmlns:a16="http://schemas.microsoft.com/office/drawing/2014/main" id="{9B6AB1FA-7455-9240-B416-69D5857E6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429" y="6512"/>
            <a:ext cx="4583142" cy="5143500"/>
          </a:xfrm>
          <a:prstGeom prst="rect">
            <a:avLst/>
          </a:prstGeom>
        </p:spPr>
      </p:pic>
    </p:spTree>
    <p:extLst>
      <p:ext uri="{BB962C8B-B14F-4D97-AF65-F5344CB8AC3E}">
        <p14:creationId xmlns:p14="http://schemas.microsoft.com/office/powerpoint/2010/main" val="97229476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2EDA-322D-4D4E-8108-C3174303BDD7}"/>
              </a:ext>
            </a:extLst>
          </p:cNvPr>
          <p:cNvSpPr>
            <a:spLocks noGrp="1"/>
          </p:cNvSpPr>
          <p:nvPr>
            <p:ph type="title"/>
          </p:nvPr>
        </p:nvSpPr>
        <p:spPr/>
        <p:txBody>
          <a:bodyPr/>
          <a:lstStyle/>
          <a:p>
            <a:r>
              <a:rPr lang="en-US" dirty="0"/>
              <a:t>Android Origins</a:t>
            </a:r>
          </a:p>
        </p:txBody>
      </p:sp>
      <p:sp>
        <p:nvSpPr>
          <p:cNvPr id="3" name="Text Placeholder 2">
            <a:extLst>
              <a:ext uri="{FF2B5EF4-FFF2-40B4-BE49-F238E27FC236}">
                <a16:creationId xmlns:a16="http://schemas.microsoft.com/office/drawing/2014/main" id="{F0783030-FE74-644F-BAD5-6A9EED9DE410}"/>
              </a:ext>
            </a:extLst>
          </p:cNvPr>
          <p:cNvSpPr>
            <a:spLocks noGrp="1"/>
          </p:cNvSpPr>
          <p:nvPr>
            <p:ph type="body" idx="1"/>
          </p:nvPr>
        </p:nvSpPr>
        <p:spPr>
          <a:xfrm>
            <a:off x="395537" y="843558"/>
            <a:ext cx="6887692" cy="4299943"/>
          </a:xfrm>
        </p:spPr>
        <p:txBody>
          <a:bodyPr/>
          <a:lstStyle/>
          <a:p>
            <a:r>
              <a:rPr lang="en-US" dirty="0"/>
              <a:t>2003 (October) - Android Inc. founded in Palo Alto by Andy Rubin</a:t>
            </a:r>
            <a:br>
              <a:rPr lang="en-US" dirty="0"/>
            </a:br>
            <a:endParaRPr lang="en-US" dirty="0"/>
          </a:p>
          <a:p>
            <a:r>
              <a:rPr lang="en-US" dirty="0"/>
              <a:t>2005 (August) – Google acquires Android Inc.</a:t>
            </a:r>
            <a:br>
              <a:rPr lang="en-US" dirty="0"/>
            </a:br>
            <a:endParaRPr lang="en-US" dirty="0"/>
          </a:p>
          <a:p>
            <a:r>
              <a:rPr lang="en-US" dirty="0"/>
              <a:t>2007 (November) – OHA established </a:t>
            </a:r>
            <a:br>
              <a:rPr lang="en-US" dirty="0"/>
            </a:br>
            <a:r>
              <a:rPr lang="en-US" dirty="0"/>
              <a:t>(next few slides)</a:t>
            </a:r>
            <a:br>
              <a:rPr lang="en-US" dirty="0"/>
            </a:br>
            <a:endParaRPr lang="en-US" dirty="0"/>
          </a:p>
          <a:p>
            <a:r>
              <a:rPr lang="en-US" dirty="0"/>
              <a:t>2008 (October 22</a:t>
            </a:r>
            <a:r>
              <a:rPr lang="en-US" baseline="30000" dirty="0"/>
              <a:t>nd</a:t>
            </a:r>
            <a:r>
              <a:rPr lang="en-US" dirty="0"/>
              <a:t>) – 1st Android phone launched by HTC, the HTC Dream / Mobile G1</a:t>
            </a:r>
          </a:p>
        </p:txBody>
      </p:sp>
      <p:sp>
        <p:nvSpPr>
          <p:cNvPr id="4" name="Slide Number Placeholder 3">
            <a:extLst>
              <a:ext uri="{FF2B5EF4-FFF2-40B4-BE49-F238E27FC236}">
                <a16:creationId xmlns:a16="http://schemas.microsoft.com/office/drawing/2014/main" id="{292D9E37-01A5-CC4C-B884-94212C01337A}"/>
              </a:ext>
            </a:extLst>
          </p:cNvPr>
          <p:cNvSpPr>
            <a:spLocks noGrp="1"/>
          </p:cNvSpPr>
          <p:nvPr>
            <p:ph type="sldNum" sz="quarter" idx="2"/>
          </p:nvPr>
        </p:nvSpPr>
        <p:spPr/>
        <p:txBody>
          <a:bodyPr/>
          <a:lstStyle/>
          <a:p>
            <a:pPr lvl="0"/>
            <a:fld id="{86CB4B4D-7CA3-9044-876B-883B54F8677D}" type="slidenum">
              <a:rPr lang="en-IE" smtClean="0"/>
              <a:t>3</a:t>
            </a:fld>
            <a:endParaRPr lang="en-IE" dirty="0"/>
          </a:p>
        </p:txBody>
      </p:sp>
      <p:sp>
        <p:nvSpPr>
          <p:cNvPr id="5" name="Footer Placeholder 4">
            <a:extLst>
              <a:ext uri="{FF2B5EF4-FFF2-40B4-BE49-F238E27FC236}">
                <a16:creationId xmlns:a16="http://schemas.microsoft.com/office/drawing/2014/main" id="{F570E819-35FA-AF48-AF56-5FC6E7DDF346}"/>
              </a:ext>
            </a:extLst>
          </p:cNvPr>
          <p:cNvSpPr>
            <a:spLocks noGrp="1"/>
          </p:cNvSpPr>
          <p:nvPr>
            <p:ph type="ftr" sz="quarter" idx="3"/>
          </p:nvPr>
        </p:nvSpPr>
        <p:spPr/>
        <p:txBody>
          <a:bodyPr/>
          <a:lstStyle/>
          <a:p>
            <a:r>
              <a:rPr lang="en-IE"/>
              <a:t>Android Networking</a:t>
            </a:r>
            <a:endParaRPr lang="en-IE" dirty="0"/>
          </a:p>
        </p:txBody>
      </p:sp>
      <p:pic>
        <p:nvPicPr>
          <p:cNvPr id="7" name="Picture 6">
            <a:extLst>
              <a:ext uri="{FF2B5EF4-FFF2-40B4-BE49-F238E27FC236}">
                <a16:creationId xmlns:a16="http://schemas.microsoft.com/office/drawing/2014/main" id="{92C68230-B68D-754F-9F3F-83DD8BC4C5D8}"/>
              </a:ext>
            </a:extLst>
          </p:cNvPr>
          <p:cNvPicPr>
            <a:picLocks noChangeAspect="1"/>
          </p:cNvPicPr>
          <p:nvPr/>
        </p:nvPicPr>
        <p:blipFill>
          <a:blip r:embed="rId3"/>
          <a:stretch>
            <a:fillRect/>
          </a:stretch>
        </p:blipFill>
        <p:spPr>
          <a:xfrm>
            <a:off x="7089975" y="506219"/>
            <a:ext cx="1422400" cy="1422400"/>
          </a:xfrm>
          <a:prstGeom prst="rect">
            <a:avLst/>
          </a:prstGeom>
          <a:effectLst>
            <a:outerShdw blurRad="50800" dist="190500" dir="2700000" algn="tl" rotWithShape="0">
              <a:schemeClr val="bg2">
                <a:lumMod val="10000"/>
                <a:alpha val="66000"/>
              </a:schemeClr>
            </a:outerShdw>
          </a:effectLst>
        </p:spPr>
      </p:pic>
      <p:pic>
        <p:nvPicPr>
          <p:cNvPr id="8" name="Picture 7">
            <a:extLst>
              <a:ext uri="{FF2B5EF4-FFF2-40B4-BE49-F238E27FC236}">
                <a16:creationId xmlns:a16="http://schemas.microsoft.com/office/drawing/2014/main" id="{24FFD526-8B4E-9549-B64D-2FC83CFC11E5}"/>
              </a:ext>
            </a:extLst>
          </p:cNvPr>
          <p:cNvPicPr>
            <a:picLocks noChangeAspect="1"/>
          </p:cNvPicPr>
          <p:nvPr/>
        </p:nvPicPr>
        <p:blipFill>
          <a:blip r:embed="rId4"/>
          <a:stretch>
            <a:fillRect/>
          </a:stretch>
        </p:blipFill>
        <p:spPr>
          <a:xfrm>
            <a:off x="7213672" y="3259378"/>
            <a:ext cx="1534791" cy="1534791"/>
          </a:xfrm>
          <a:prstGeom prst="rect">
            <a:avLst/>
          </a:prstGeom>
        </p:spPr>
      </p:pic>
    </p:spTree>
    <p:extLst>
      <p:ext uri="{BB962C8B-B14F-4D97-AF65-F5344CB8AC3E}">
        <p14:creationId xmlns:p14="http://schemas.microsoft.com/office/powerpoint/2010/main" val="112374416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6B930-9B56-D24E-8E28-5653CF98E1DE}"/>
              </a:ext>
            </a:extLst>
          </p:cNvPr>
          <p:cNvSpPr>
            <a:spLocks noGrp="1"/>
          </p:cNvSpPr>
          <p:nvPr>
            <p:ph type="sldNum" sz="quarter" idx="2"/>
          </p:nvPr>
        </p:nvSpPr>
        <p:spPr/>
        <p:txBody>
          <a:bodyPr/>
          <a:lstStyle/>
          <a:p>
            <a:pPr lvl="0"/>
            <a:fld id="{86CB4B4D-7CA3-9044-876B-883B54F8677D}" type="slidenum">
              <a:rPr lang="en-IE" smtClean="0"/>
              <a:t>30</a:t>
            </a:fld>
            <a:endParaRPr lang="en-IE" dirty="0"/>
          </a:p>
        </p:txBody>
      </p:sp>
      <p:sp>
        <p:nvSpPr>
          <p:cNvPr id="10" name="Rectangle 9">
            <a:extLst>
              <a:ext uri="{FF2B5EF4-FFF2-40B4-BE49-F238E27FC236}">
                <a16:creationId xmlns:a16="http://schemas.microsoft.com/office/drawing/2014/main" id="{553B146B-E8C4-7645-8D14-43DACAF9EA1F}"/>
              </a:ext>
            </a:extLst>
          </p:cNvPr>
          <p:cNvSpPr/>
          <p:nvPr/>
        </p:nvSpPr>
        <p:spPr>
          <a:xfrm>
            <a:off x="268132" y="371260"/>
            <a:ext cx="804434" cy="71502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6" name="Picture 15" descr="A close up of graphics&#10;&#10;Description automatically generated">
            <a:extLst>
              <a:ext uri="{FF2B5EF4-FFF2-40B4-BE49-F238E27FC236}">
                <a16:creationId xmlns:a16="http://schemas.microsoft.com/office/drawing/2014/main" id="{A523EFBD-AEC9-8B41-8D27-555A4C61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102" y="30374"/>
            <a:ext cx="4649768" cy="5086998"/>
          </a:xfrm>
          <a:prstGeom prst="rect">
            <a:avLst/>
          </a:prstGeom>
        </p:spPr>
      </p:pic>
    </p:spTree>
    <p:extLst>
      <p:ext uri="{BB962C8B-B14F-4D97-AF65-F5344CB8AC3E}">
        <p14:creationId xmlns:p14="http://schemas.microsoft.com/office/powerpoint/2010/main" val="14025773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16B930-9B56-D24E-8E28-5653CF98E1DE}"/>
              </a:ext>
            </a:extLst>
          </p:cNvPr>
          <p:cNvSpPr>
            <a:spLocks noGrp="1"/>
          </p:cNvSpPr>
          <p:nvPr>
            <p:ph type="sldNum" sz="quarter" idx="2"/>
          </p:nvPr>
        </p:nvSpPr>
        <p:spPr/>
        <p:txBody>
          <a:bodyPr/>
          <a:lstStyle/>
          <a:p>
            <a:pPr lvl="0"/>
            <a:fld id="{86CB4B4D-7CA3-9044-876B-883B54F8677D}" type="slidenum">
              <a:rPr lang="en-IE" smtClean="0"/>
              <a:t>31</a:t>
            </a:fld>
            <a:endParaRPr lang="en-IE" dirty="0"/>
          </a:p>
        </p:txBody>
      </p:sp>
      <p:sp>
        <p:nvSpPr>
          <p:cNvPr id="5" name="Footer Placeholder 4">
            <a:extLst>
              <a:ext uri="{FF2B5EF4-FFF2-40B4-BE49-F238E27FC236}">
                <a16:creationId xmlns:a16="http://schemas.microsoft.com/office/drawing/2014/main" id="{CCB36042-C5B4-2847-832D-DEC00805D921}"/>
              </a:ext>
            </a:extLst>
          </p:cNvPr>
          <p:cNvSpPr>
            <a:spLocks noGrp="1"/>
          </p:cNvSpPr>
          <p:nvPr>
            <p:ph type="ftr" sz="quarter" idx="3"/>
          </p:nvPr>
        </p:nvSpPr>
        <p:spPr/>
        <p:txBody>
          <a:bodyPr/>
          <a:lstStyle/>
          <a:p>
            <a:r>
              <a:rPr lang="en-IE"/>
              <a:t>Introduction to Android</a:t>
            </a:r>
            <a:endParaRPr lang="en-IE" dirty="0"/>
          </a:p>
        </p:txBody>
      </p:sp>
      <p:sp>
        <p:nvSpPr>
          <p:cNvPr id="10" name="Rectangle 9">
            <a:extLst>
              <a:ext uri="{FF2B5EF4-FFF2-40B4-BE49-F238E27FC236}">
                <a16:creationId xmlns:a16="http://schemas.microsoft.com/office/drawing/2014/main" id="{553B146B-E8C4-7645-8D14-43DACAF9EA1F}"/>
              </a:ext>
            </a:extLst>
          </p:cNvPr>
          <p:cNvSpPr/>
          <p:nvPr/>
        </p:nvSpPr>
        <p:spPr>
          <a:xfrm>
            <a:off x="268132" y="371260"/>
            <a:ext cx="804434" cy="715020"/>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itle 1">
            <a:extLst>
              <a:ext uri="{FF2B5EF4-FFF2-40B4-BE49-F238E27FC236}">
                <a16:creationId xmlns:a16="http://schemas.microsoft.com/office/drawing/2014/main" id="{E9E8757F-A229-DA49-ABD9-433203E8321A}"/>
              </a:ext>
            </a:extLst>
          </p:cNvPr>
          <p:cNvSpPr>
            <a:spLocks noGrp="1"/>
          </p:cNvSpPr>
          <p:nvPr>
            <p:ph type="title"/>
          </p:nvPr>
        </p:nvSpPr>
        <p:spPr>
          <a:xfrm>
            <a:off x="395536" y="0"/>
            <a:ext cx="7772401" cy="761815"/>
          </a:xfrm>
        </p:spPr>
        <p:txBody>
          <a:bodyPr/>
          <a:lstStyle/>
          <a:p>
            <a:pPr algn="ctr"/>
            <a:r>
              <a:rPr lang="en-IE" sz="3000" b="1" dirty="0" err="1"/>
              <a:t>FairPhone</a:t>
            </a:r>
            <a:endParaRPr lang="en-US" sz="3000" dirty="0"/>
          </a:p>
        </p:txBody>
      </p:sp>
      <p:sp>
        <p:nvSpPr>
          <p:cNvPr id="2" name="Rectangle 1">
            <a:extLst>
              <a:ext uri="{FF2B5EF4-FFF2-40B4-BE49-F238E27FC236}">
                <a16:creationId xmlns:a16="http://schemas.microsoft.com/office/drawing/2014/main" id="{D62CA790-62EE-704D-BCEA-64850E45E0A6}"/>
              </a:ext>
            </a:extLst>
          </p:cNvPr>
          <p:cNvSpPr/>
          <p:nvPr/>
        </p:nvSpPr>
        <p:spPr>
          <a:xfrm>
            <a:off x="2478006" y="4382589"/>
            <a:ext cx="3903633" cy="438582"/>
          </a:xfrm>
          <a:prstGeom prst="rect">
            <a:avLst/>
          </a:prstGeom>
        </p:spPr>
        <p:txBody>
          <a:bodyPr wrap="none">
            <a:spAutoFit/>
          </a:bodyPr>
          <a:lstStyle/>
          <a:p>
            <a:r>
              <a:rPr lang="en-US" dirty="0">
                <a:hlinkClick r:id="rId2"/>
              </a:rPr>
              <a:t>https://</a:t>
            </a:r>
            <a:r>
              <a:rPr lang="en-US" dirty="0" err="1">
                <a:hlinkClick r:id="rId2"/>
              </a:rPr>
              <a:t>youtu.be</a:t>
            </a:r>
            <a:r>
              <a:rPr lang="en-US" dirty="0">
                <a:hlinkClick r:id="rId2"/>
              </a:rPr>
              <a:t>/S0fbZerTUjY</a:t>
            </a:r>
            <a:endParaRPr lang="en-US" dirty="0"/>
          </a:p>
        </p:txBody>
      </p:sp>
      <p:pic>
        <p:nvPicPr>
          <p:cNvPr id="8" name="Picture 7" descr="Screen of a cell phone&#10;&#10;Description automatically generated">
            <a:extLst>
              <a:ext uri="{FF2B5EF4-FFF2-40B4-BE49-F238E27FC236}">
                <a16:creationId xmlns:a16="http://schemas.microsoft.com/office/drawing/2014/main" id="{87C538AE-A513-2B4C-A97B-3CBD3B183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443" y="805610"/>
            <a:ext cx="2556586" cy="3628209"/>
          </a:xfrm>
          <a:prstGeom prst="rect">
            <a:avLst/>
          </a:prstGeom>
        </p:spPr>
      </p:pic>
    </p:spTree>
    <p:extLst>
      <p:ext uri="{BB962C8B-B14F-4D97-AF65-F5344CB8AC3E}">
        <p14:creationId xmlns:p14="http://schemas.microsoft.com/office/powerpoint/2010/main" val="17994545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p:cNvSpPr>
          <p:nvPr>
            <p:ph type="title"/>
          </p:nvPr>
        </p:nvSpPr>
        <p:spPr>
          <a:prstGeom prst="rect">
            <a:avLst/>
          </a:prstGeom>
        </p:spPr>
        <p:txBody>
          <a:bodyPr>
            <a:normAutofit/>
          </a:bodyPr>
          <a:lstStyle/>
          <a:p>
            <a:pPr lvl="0">
              <a:defRPr sz="1800">
                <a:solidFill>
                  <a:srgbClr val="000000"/>
                </a:solidFill>
              </a:defRPr>
            </a:pPr>
            <a:r>
              <a:rPr sz="3000" dirty="0">
                <a:solidFill>
                  <a:srgbClr val="111519"/>
                </a:solidFill>
              </a:rPr>
              <a:t>References</a:t>
            </a:r>
          </a:p>
        </p:txBody>
      </p:sp>
      <p:sp>
        <p:nvSpPr>
          <p:cNvPr id="319" name="Shape 319"/>
          <p:cNvSpPr>
            <a:spLocks noGrp="1"/>
          </p:cNvSpPr>
          <p:nvPr>
            <p:ph type="body" idx="1"/>
          </p:nvPr>
        </p:nvSpPr>
        <p:spPr>
          <a:prstGeom prst="rect">
            <a:avLst/>
          </a:prstGeom>
        </p:spPr>
        <p:txBody>
          <a:bodyPr>
            <a:normAutofit lnSpcReduction="10000"/>
          </a:bodyPr>
          <a:lstStyle/>
          <a:p>
            <a:pPr marL="292712" indent="-292712">
              <a:lnSpc>
                <a:spcPct val="80000"/>
              </a:lnSpc>
              <a:defRPr sz="1800">
                <a:solidFill>
                  <a:srgbClr val="000000"/>
                </a:solidFill>
              </a:defRPr>
            </a:pPr>
            <a:r>
              <a:rPr sz="2100" dirty="0"/>
              <a:t>Online references</a:t>
            </a:r>
          </a:p>
          <a:p>
            <a:pPr marL="531552" lvl="1" indent="-244580">
              <a:lnSpc>
                <a:spcPct val="80000"/>
              </a:lnSpc>
              <a:spcBef>
                <a:spcPts val="314"/>
              </a:spcBef>
              <a:buClr>
                <a:srgbClr val="003D62"/>
              </a:buClr>
              <a:defRPr sz="1800">
                <a:solidFill>
                  <a:srgbClr val="000000"/>
                </a:solidFill>
              </a:defRPr>
            </a:pPr>
            <a:r>
              <a:rPr sz="2000" dirty="0">
                <a:hlinkClick r:id="rId2"/>
              </a:rPr>
              <a:t>http://developer.android.com/</a:t>
            </a:r>
            <a:endParaRPr sz="2000" dirty="0"/>
          </a:p>
          <a:p>
            <a:pPr marL="765261" lvl="2" indent="-191315">
              <a:lnSpc>
                <a:spcPct val="80000"/>
              </a:lnSpc>
              <a:spcBef>
                <a:spcPts val="251"/>
              </a:spcBef>
              <a:defRPr sz="1800">
                <a:solidFill>
                  <a:srgbClr val="000000"/>
                </a:solidFill>
              </a:defRPr>
            </a:pPr>
            <a:r>
              <a:rPr sz="1500" dirty="0"/>
              <a:t>By far the most important single reference.</a:t>
            </a:r>
            <a:endParaRPr lang="en-IE" sz="1500" dirty="0"/>
          </a:p>
          <a:p>
            <a:pPr marL="765261" lvl="2" indent="-191315">
              <a:lnSpc>
                <a:spcPct val="80000"/>
              </a:lnSpc>
              <a:spcBef>
                <a:spcPts val="251"/>
              </a:spcBef>
              <a:defRPr sz="1800">
                <a:solidFill>
                  <a:srgbClr val="000000"/>
                </a:solidFill>
              </a:defRPr>
            </a:pPr>
            <a:endParaRPr lang="en-IE" sz="1500" dirty="0"/>
          </a:p>
          <a:p>
            <a:r>
              <a:rPr lang="en-IE" sz="1700" dirty="0">
                <a:hlinkClick r:id="rId3"/>
              </a:rPr>
              <a:t>https://www.techadvisor.co.uk/news/google-android/android-10-3689677/</a:t>
            </a:r>
            <a:endParaRPr lang="en-IE" sz="1700" dirty="0"/>
          </a:p>
          <a:p>
            <a:r>
              <a:rPr lang="en-IE" sz="1700" dirty="0">
                <a:hlinkClick r:id="rId4"/>
              </a:rPr>
              <a:t>https://www.zdnet.com/article/android-10-release-date-features-rumors-and-everything-we-know-so-far/</a:t>
            </a:r>
            <a:endParaRPr lang="en-IE" sz="1700" dirty="0"/>
          </a:p>
          <a:p>
            <a:r>
              <a:rPr lang="en-IE" sz="1700" dirty="0">
                <a:hlinkClick r:id="rId5"/>
              </a:rPr>
              <a:t>https://www.statista.com/chart/5930/adoption-of-ios-and-android-versions/</a:t>
            </a:r>
            <a:endParaRPr lang="en-IE" sz="1700" dirty="0"/>
          </a:p>
          <a:p>
            <a:r>
              <a:rPr lang="en-IE" sz="1700" dirty="0">
                <a:hlinkClick r:id="rId6"/>
              </a:rPr>
              <a:t>https://www.phonearena.com/news/Apple-iOS-12-adoption-rate-85-percent-Android-comparison_id116546</a:t>
            </a:r>
            <a:endParaRPr lang="en-IE" sz="1700" dirty="0"/>
          </a:p>
          <a:p>
            <a:r>
              <a:rPr lang="en-IE" sz="1700" dirty="0">
                <a:hlinkClick r:id="rId7"/>
              </a:rPr>
              <a:t>https://www.express.co.uk/life-style/science-technology/1136137/Android-vs-iOS-Apple-reveals-major-advantage-over-Google</a:t>
            </a:r>
            <a:endParaRPr lang="en-IE" sz="1700" dirty="0"/>
          </a:p>
          <a:p>
            <a:r>
              <a:rPr lang="en-IE" sz="1800" dirty="0">
                <a:hlinkClick r:id="rId8"/>
              </a:rPr>
              <a:t>https://www.androidcentral.com/android-q#theme</a:t>
            </a:r>
            <a:endParaRPr lang="en-IE" sz="1800" dirty="0"/>
          </a:p>
          <a:p>
            <a:r>
              <a:rPr lang="en-IE" sz="1800" dirty="0">
                <a:hlinkClick r:id="rId9"/>
              </a:rPr>
              <a:t>https://www.allaccess.com/merge/archive/31294/infographic-what-happens-in-an-internet-minute</a:t>
            </a:r>
            <a:endParaRPr lang="en-IE" sz="1800" dirty="0"/>
          </a:p>
          <a:p>
            <a:pPr marL="0" indent="0">
              <a:buNone/>
            </a:pPr>
            <a:endParaRPr lang="en-IE" sz="1800" dirty="0"/>
          </a:p>
          <a:p>
            <a:endParaRPr lang="en-IE" sz="1700" dirty="0"/>
          </a:p>
          <a:p>
            <a:pPr marL="489647" lvl="1" indent="-191315">
              <a:lnSpc>
                <a:spcPct val="80000"/>
              </a:lnSpc>
              <a:spcBef>
                <a:spcPts val="251"/>
              </a:spcBef>
              <a:defRPr sz="1800">
                <a:solidFill>
                  <a:srgbClr val="000000"/>
                </a:solidFill>
              </a:defRPr>
            </a:pPr>
            <a:endParaRPr sz="2000" dirty="0"/>
          </a:p>
        </p:txBody>
      </p:sp>
      <p:sp>
        <p:nvSpPr>
          <p:cNvPr id="2" name="Slide Number Placeholder 1"/>
          <p:cNvSpPr>
            <a:spLocks noGrp="1"/>
          </p:cNvSpPr>
          <p:nvPr>
            <p:ph type="sldNum" sz="quarter" idx="2"/>
          </p:nvPr>
        </p:nvSpPr>
        <p:spPr/>
        <p:txBody>
          <a:bodyPr/>
          <a:lstStyle/>
          <a:p>
            <a:pPr lvl="0"/>
            <a:fld id="{86CB4B4D-7CA3-9044-876B-883B54F8677D}" type="slidenum">
              <a:rPr lang="en-US" smtClean="0"/>
              <a:t>32</a:t>
            </a:fld>
            <a:endParaRPr lang="en-US" dirty="0"/>
          </a:p>
        </p:txBody>
      </p:sp>
      <p:sp>
        <p:nvSpPr>
          <p:cNvPr id="6" name="Footer Placeholder 1"/>
          <p:cNvSpPr txBox="1">
            <a:spLocks/>
          </p:cNvSpPr>
          <p:nvPr/>
        </p:nvSpPr>
        <p:spPr>
          <a:xfrm>
            <a:off x="3215042" y="4870947"/>
            <a:ext cx="2429637" cy="241102"/>
          </a:xfrm>
          <a:prstGeom prst="rect">
            <a:avLst/>
          </a:prstGeom>
        </p:spPr>
        <p:txBody>
          <a:bodyPr/>
          <a:lstStyle>
            <a:lvl1pPr algn="ctr" defTabSz="488917">
              <a:defRPr sz="3000">
                <a:latin typeface="+mn-lt"/>
                <a:ea typeface="+mn-ea"/>
                <a:cs typeface="+mn-cs"/>
                <a:sym typeface="Helvetica Light"/>
              </a:defRPr>
            </a:lvl1pPr>
            <a:lvl2pPr indent="191315" algn="ctr" defTabSz="488917">
              <a:defRPr sz="3000">
                <a:latin typeface="+mn-lt"/>
                <a:ea typeface="+mn-ea"/>
                <a:cs typeface="+mn-cs"/>
                <a:sym typeface="Helvetica Light"/>
              </a:defRPr>
            </a:lvl2pPr>
            <a:lvl3pPr indent="382631" algn="ctr" defTabSz="488917">
              <a:defRPr sz="3000">
                <a:latin typeface="+mn-lt"/>
                <a:ea typeface="+mn-ea"/>
                <a:cs typeface="+mn-cs"/>
                <a:sym typeface="Helvetica Light"/>
              </a:defRPr>
            </a:lvl3pPr>
            <a:lvl4pPr indent="573946" algn="ctr" defTabSz="488917">
              <a:defRPr sz="3000">
                <a:latin typeface="+mn-lt"/>
                <a:ea typeface="+mn-ea"/>
                <a:cs typeface="+mn-cs"/>
                <a:sym typeface="Helvetica Light"/>
              </a:defRPr>
            </a:lvl4pPr>
            <a:lvl5pPr indent="765261" algn="ctr" defTabSz="488917">
              <a:defRPr sz="3000">
                <a:latin typeface="+mn-lt"/>
                <a:ea typeface="+mn-ea"/>
                <a:cs typeface="+mn-cs"/>
                <a:sym typeface="Helvetica Light"/>
              </a:defRPr>
            </a:lvl5pPr>
            <a:lvl6pPr indent="956577" algn="ctr" defTabSz="488917">
              <a:defRPr sz="3000">
                <a:latin typeface="+mn-lt"/>
                <a:ea typeface="+mn-ea"/>
                <a:cs typeface="+mn-cs"/>
                <a:sym typeface="Helvetica Light"/>
              </a:defRPr>
            </a:lvl6pPr>
            <a:lvl7pPr indent="1147892" algn="ctr" defTabSz="488917">
              <a:defRPr sz="3000">
                <a:latin typeface="+mn-lt"/>
                <a:ea typeface="+mn-ea"/>
                <a:cs typeface="+mn-cs"/>
                <a:sym typeface="Helvetica Light"/>
              </a:defRPr>
            </a:lvl7pPr>
            <a:lvl8pPr indent="1339207" algn="ctr" defTabSz="488917">
              <a:defRPr sz="3000">
                <a:latin typeface="+mn-lt"/>
                <a:ea typeface="+mn-ea"/>
                <a:cs typeface="+mn-cs"/>
                <a:sym typeface="Helvetica Light"/>
              </a:defRPr>
            </a:lvl8pPr>
            <a:lvl9pPr indent="1530523" algn="ctr" defTabSz="488917">
              <a:defRPr sz="3000">
                <a:latin typeface="+mn-lt"/>
                <a:ea typeface="+mn-ea"/>
                <a:cs typeface="+mn-cs"/>
                <a:sym typeface="Helvetica Light"/>
              </a:defRPr>
            </a:lvl9pPr>
          </a:lstStyle>
          <a:p>
            <a:r>
              <a:rPr lang="en-IE" sz="1125" dirty="0">
                <a:solidFill>
                  <a:srgbClr val="FFFFFF"/>
                </a:solidFill>
              </a:rPr>
              <a:t>Introduction to Android</a:t>
            </a:r>
          </a:p>
        </p:txBody>
      </p:sp>
    </p:spTree>
    <p:extLst>
      <p:ext uri="{BB962C8B-B14F-4D97-AF65-F5344CB8AC3E}">
        <p14:creationId xmlns:p14="http://schemas.microsoft.com/office/powerpoint/2010/main" val="420347303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EEA231-6D6B-5147-A9A7-1A48939EBD30}"/>
              </a:ext>
            </a:extLst>
          </p:cNvPr>
          <p:cNvSpPr>
            <a:spLocks noGrp="1"/>
          </p:cNvSpPr>
          <p:nvPr>
            <p:ph type="ftr" sz="quarter" idx="3"/>
          </p:nvPr>
        </p:nvSpPr>
        <p:spPr/>
        <p:txBody>
          <a:bodyPr/>
          <a:lstStyle/>
          <a:p>
            <a:r>
              <a:rPr lang="en-IE"/>
              <a:t>Android Networking</a:t>
            </a:r>
            <a:endParaRPr lang="en-IE" dirty="0"/>
          </a:p>
        </p:txBody>
      </p:sp>
      <p:sp>
        <p:nvSpPr>
          <p:cNvPr id="3" name="Slide Number Placeholder 2">
            <a:extLst>
              <a:ext uri="{FF2B5EF4-FFF2-40B4-BE49-F238E27FC236}">
                <a16:creationId xmlns:a16="http://schemas.microsoft.com/office/drawing/2014/main" id="{64C390E6-CC43-F74C-B33A-47F17A861278}"/>
              </a:ext>
            </a:extLst>
          </p:cNvPr>
          <p:cNvSpPr>
            <a:spLocks noGrp="1"/>
          </p:cNvSpPr>
          <p:nvPr>
            <p:ph type="sldNum" sz="quarter" idx="2"/>
          </p:nvPr>
        </p:nvSpPr>
        <p:spPr/>
        <p:txBody>
          <a:bodyPr/>
          <a:lstStyle/>
          <a:p>
            <a:pPr lvl="0"/>
            <a:fld id="{86CB4B4D-7CA3-9044-876B-883B54F8677D}" type="slidenum">
              <a:rPr lang="en-IE" smtClean="0"/>
              <a:t>33</a:t>
            </a:fld>
            <a:endParaRPr lang="en-IE" dirty="0"/>
          </a:p>
        </p:txBody>
      </p:sp>
      <p:sp>
        <p:nvSpPr>
          <p:cNvPr id="11" name="Rectangle 10">
            <a:extLst>
              <a:ext uri="{FF2B5EF4-FFF2-40B4-BE49-F238E27FC236}">
                <a16:creationId xmlns:a16="http://schemas.microsoft.com/office/drawing/2014/main" id="{F5AB67AF-015B-2846-8B7A-3031844DF159}"/>
              </a:ext>
            </a:extLst>
          </p:cNvPr>
          <p:cNvSpPr/>
          <p:nvPr/>
        </p:nvSpPr>
        <p:spPr>
          <a:xfrm>
            <a:off x="11" y="4902399"/>
            <a:ext cx="9143989" cy="241102"/>
          </a:xfrm>
          <a:prstGeom prst="rect">
            <a:avLst/>
          </a:prstGeom>
          <a:solidFill>
            <a:srgbClr val="0E96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0F264B2-EA08-474E-B2ED-8D8132085C7C}"/>
              </a:ext>
            </a:extLst>
          </p:cNvPr>
          <p:cNvSpPr/>
          <p:nvPr/>
        </p:nvSpPr>
        <p:spPr>
          <a:xfrm>
            <a:off x="21" y="4867339"/>
            <a:ext cx="9143978" cy="35060"/>
          </a:xfrm>
          <a:prstGeom prst="rect">
            <a:avLst/>
          </a:prstGeom>
          <a:solidFill>
            <a:srgbClr val="FDE11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drawing of a face&#10;&#10;Description automatically generated">
            <a:extLst>
              <a:ext uri="{FF2B5EF4-FFF2-40B4-BE49-F238E27FC236}">
                <a16:creationId xmlns:a16="http://schemas.microsoft.com/office/drawing/2014/main" id="{292E7EAF-2823-F14B-8986-270C66A8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80"/>
            <a:ext cx="9144000" cy="4834939"/>
          </a:xfrm>
          <a:prstGeom prst="rect">
            <a:avLst/>
          </a:prstGeom>
        </p:spPr>
      </p:pic>
    </p:spTree>
    <p:extLst>
      <p:ext uri="{BB962C8B-B14F-4D97-AF65-F5344CB8AC3E}">
        <p14:creationId xmlns:p14="http://schemas.microsoft.com/office/powerpoint/2010/main" val="62341328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2EDA-322D-4D4E-8108-C3174303BDD7}"/>
              </a:ext>
            </a:extLst>
          </p:cNvPr>
          <p:cNvSpPr>
            <a:spLocks noGrp="1"/>
          </p:cNvSpPr>
          <p:nvPr>
            <p:ph type="title"/>
          </p:nvPr>
        </p:nvSpPr>
        <p:spPr/>
        <p:txBody>
          <a:bodyPr/>
          <a:lstStyle/>
          <a:p>
            <a:r>
              <a:rPr lang="en-US" dirty="0"/>
              <a:t>Android Origins</a:t>
            </a:r>
          </a:p>
        </p:txBody>
      </p:sp>
      <p:sp>
        <p:nvSpPr>
          <p:cNvPr id="3" name="Text Placeholder 2">
            <a:extLst>
              <a:ext uri="{FF2B5EF4-FFF2-40B4-BE49-F238E27FC236}">
                <a16:creationId xmlns:a16="http://schemas.microsoft.com/office/drawing/2014/main" id="{F0783030-FE74-644F-BAD5-6A9EED9DE410}"/>
              </a:ext>
            </a:extLst>
          </p:cNvPr>
          <p:cNvSpPr>
            <a:spLocks noGrp="1"/>
          </p:cNvSpPr>
          <p:nvPr>
            <p:ph type="body" idx="1"/>
          </p:nvPr>
        </p:nvSpPr>
        <p:spPr>
          <a:xfrm>
            <a:off x="395537" y="843558"/>
            <a:ext cx="6887692" cy="4299943"/>
          </a:xfrm>
        </p:spPr>
        <p:txBody>
          <a:bodyPr/>
          <a:lstStyle/>
          <a:p>
            <a:r>
              <a:rPr lang="en-US" dirty="0"/>
              <a:t>2003 (October) - Android Inc. founded in Palo Alto by Andy Rubin</a:t>
            </a:r>
            <a:br>
              <a:rPr lang="en-US" dirty="0"/>
            </a:br>
            <a:endParaRPr lang="en-US" dirty="0"/>
          </a:p>
          <a:p>
            <a:r>
              <a:rPr lang="en-US" dirty="0"/>
              <a:t>2005 (August) – Google acquires Android Inc.</a:t>
            </a:r>
            <a:br>
              <a:rPr lang="en-US" dirty="0"/>
            </a:br>
            <a:r>
              <a:rPr lang="en-US" b="1" dirty="0">
                <a:solidFill>
                  <a:srgbClr val="FF0000"/>
                </a:solidFill>
              </a:rPr>
              <a:t>2007 (June 29</a:t>
            </a:r>
            <a:r>
              <a:rPr lang="en-US" b="1" baseline="30000" dirty="0">
                <a:solidFill>
                  <a:srgbClr val="FF0000"/>
                </a:solidFill>
              </a:rPr>
              <a:t>th</a:t>
            </a:r>
            <a:r>
              <a:rPr lang="en-US" b="1" dirty="0">
                <a:solidFill>
                  <a:srgbClr val="FF0000"/>
                </a:solidFill>
              </a:rPr>
              <a:t>) – 1</a:t>
            </a:r>
            <a:r>
              <a:rPr lang="en-US" b="1" baseline="30000" dirty="0">
                <a:solidFill>
                  <a:srgbClr val="FF0000"/>
                </a:solidFill>
              </a:rPr>
              <a:t>st</a:t>
            </a:r>
            <a:r>
              <a:rPr lang="en-US" b="1" dirty="0">
                <a:solidFill>
                  <a:srgbClr val="FF0000"/>
                </a:solidFill>
              </a:rPr>
              <a:t> iPhone Released</a:t>
            </a:r>
            <a:endParaRPr lang="en-US" dirty="0"/>
          </a:p>
          <a:p>
            <a:r>
              <a:rPr lang="en-US" dirty="0"/>
              <a:t>2007 (November) – OHA established </a:t>
            </a:r>
            <a:br>
              <a:rPr lang="en-US" dirty="0"/>
            </a:br>
            <a:r>
              <a:rPr lang="en-US" dirty="0"/>
              <a:t>(next few slides)</a:t>
            </a:r>
            <a:br>
              <a:rPr lang="en-US" dirty="0"/>
            </a:br>
            <a:endParaRPr lang="en-US" dirty="0"/>
          </a:p>
          <a:p>
            <a:r>
              <a:rPr lang="en-US" dirty="0"/>
              <a:t>2008 (October 22</a:t>
            </a:r>
            <a:r>
              <a:rPr lang="en-US" baseline="30000" dirty="0"/>
              <a:t>nd</a:t>
            </a:r>
            <a:r>
              <a:rPr lang="en-US" dirty="0"/>
              <a:t>) – 1st Android phone launched by HTC, the HTC Dream / Mobile G1</a:t>
            </a:r>
          </a:p>
        </p:txBody>
      </p:sp>
      <p:sp>
        <p:nvSpPr>
          <p:cNvPr id="4" name="Slide Number Placeholder 3">
            <a:extLst>
              <a:ext uri="{FF2B5EF4-FFF2-40B4-BE49-F238E27FC236}">
                <a16:creationId xmlns:a16="http://schemas.microsoft.com/office/drawing/2014/main" id="{292D9E37-01A5-CC4C-B884-94212C01337A}"/>
              </a:ext>
            </a:extLst>
          </p:cNvPr>
          <p:cNvSpPr>
            <a:spLocks noGrp="1"/>
          </p:cNvSpPr>
          <p:nvPr>
            <p:ph type="sldNum" sz="quarter" idx="2"/>
          </p:nvPr>
        </p:nvSpPr>
        <p:spPr/>
        <p:txBody>
          <a:bodyPr/>
          <a:lstStyle/>
          <a:p>
            <a:pPr lvl="0"/>
            <a:fld id="{86CB4B4D-7CA3-9044-876B-883B54F8677D}" type="slidenum">
              <a:rPr lang="en-IE" smtClean="0"/>
              <a:t>4</a:t>
            </a:fld>
            <a:endParaRPr lang="en-IE" dirty="0"/>
          </a:p>
        </p:txBody>
      </p:sp>
      <p:sp>
        <p:nvSpPr>
          <p:cNvPr id="5" name="Footer Placeholder 4">
            <a:extLst>
              <a:ext uri="{FF2B5EF4-FFF2-40B4-BE49-F238E27FC236}">
                <a16:creationId xmlns:a16="http://schemas.microsoft.com/office/drawing/2014/main" id="{F570E819-35FA-AF48-AF56-5FC6E7DDF346}"/>
              </a:ext>
            </a:extLst>
          </p:cNvPr>
          <p:cNvSpPr>
            <a:spLocks noGrp="1"/>
          </p:cNvSpPr>
          <p:nvPr>
            <p:ph type="ftr" sz="quarter" idx="3"/>
          </p:nvPr>
        </p:nvSpPr>
        <p:spPr/>
        <p:txBody>
          <a:bodyPr/>
          <a:lstStyle/>
          <a:p>
            <a:r>
              <a:rPr lang="en-IE"/>
              <a:t>Android Networking</a:t>
            </a:r>
            <a:endParaRPr lang="en-IE" dirty="0"/>
          </a:p>
        </p:txBody>
      </p:sp>
      <p:pic>
        <p:nvPicPr>
          <p:cNvPr id="7" name="Picture 6">
            <a:extLst>
              <a:ext uri="{FF2B5EF4-FFF2-40B4-BE49-F238E27FC236}">
                <a16:creationId xmlns:a16="http://schemas.microsoft.com/office/drawing/2014/main" id="{92C68230-B68D-754F-9F3F-83DD8BC4C5D8}"/>
              </a:ext>
            </a:extLst>
          </p:cNvPr>
          <p:cNvPicPr>
            <a:picLocks noChangeAspect="1"/>
          </p:cNvPicPr>
          <p:nvPr/>
        </p:nvPicPr>
        <p:blipFill>
          <a:blip r:embed="rId3"/>
          <a:stretch>
            <a:fillRect/>
          </a:stretch>
        </p:blipFill>
        <p:spPr>
          <a:xfrm>
            <a:off x="7089975" y="506219"/>
            <a:ext cx="1422400" cy="1422400"/>
          </a:xfrm>
          <a:prstGeom prst="rect">
            <a:avLst/>
          </a:prstGeom>
          <a:effectLst>
            <a:outerShdw blurRad="50800" dist="190500" dir="2700000" algn="tl" rotWithShape="0">
              <a:schemeClr val="bg2">
                <a:lumMod val="10000"/>
                <a:alpha val="66000"/>
              </a:schemeClr>
            </a:outerShdw>
          </a:effectLst>
        </p:spPr>
      </p:pic>
      <p:pic>
        <p:nvPicPr>
          <p:cNvPr id="8" name="Picture 7">
            <a:extLst>
              <a:ext uri="{FF2B5EF4-FFF2-40B4-BE49-F238E27FC236}">
                <a16:creationId xmlns:a16="http://schemas.microsoft.com/office/drawing/2014/main" id="{24FFD526-8B4E-9549-B64D-2FC83CFC11E5}"/>
              </a:ext>
            </a:extLst>
          </p:cNvPr>
          <p:cNvPicPr>
            <a:picLocks noChangeAspect="1"/>
          </p:cNvPicPr>
          <p:nvPr/>
        </p:nvPicPr>
        <p:blipFill>
          <a:blip r:embed="rId4"/>
          <a:stretch>
            <a:fillRect/>
          </a:stretch>
        </p:blipFill>
        <p:spPr>
          <a:xfrm>
            <a:off x="7213672" y="3259378"/>
            <a:ext cx="1534791" cy="1534791"/>
          </a:xfrm>
          <a:prstGeom prst="rect">
            <a:avLst/>
          </a:prstGeom>
        </p:spPr>
      </p:pic>
    </p:spTree>
    <p:extLst>
      <p:ext uri="{BB962C8B-B14F-4D97-AF65-F5344CB8AC3E}">
        <p14:creationId xmlns:p14="http://schemas.microsoft.com/office/powerpoint/2010/main" val="25345131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prstGeom prst="rect">
            <a:avLst/>
          </a:prstGeom>
        </p:spPr>
        <p:txBody>
          <a:bodyPr/>
          <a:lstStyle>
            <a:lvl1pPr defTabSz="830862">
              <a:defRPr sz="3800"/>
            </a:lvl1pPr>
          </a:lstStyle>
          <a:p>
            <a:pPr lvl="0">
              <a:defRPr sz="1800"/>
            </a:pPr>
            <a:r>
              <a:rPr sz="2775" dirty="0"/>
              <a:t>Background</a:t>
            </a:r>
            <a:r>
              <a:rPr lang="en-IE" sz="2775" dirty="0"/>
              <a:t> – Platform &amp; OHA</a:t>
            </a:r>
            <a:endParaRPr sz="2775" dirty="0"/>
          </a:p>
        </p:txBody>
      </p:sp>
      <p:sp>
        <p:nvSpPr>
          <p:cNvPr id="91" name="Shape 91"/>
          <p:cNvSpPr>
            <a:spLocks noGrp="1"/>
          </p:cNvSpPr>
          <p:nvPr>
            <p:ph type="body" idx="1"/>
          </p:nvPr>
        </p:nvSpPr>
        <p:spPr>
          <a:xfrm>
            <a:off x="395537" y="883734"/>
            <a:ext cx="4516098" cy="3974248"/>
          </a:xfrm>
          <a:prstGeom prst="rect">
            <a:avLst/>
          </a:prstGeom>
        </p:spPr>
        <p:txBody>
          <a:bodyPr lIns="0" tIns="0" rIns="0" bIns="0">
            <a:normAutofit/>
          </a:bodyPr>
          <a:lstStyle/>
          <a:p>
            <a:pPr marL="292712" indent="-292712">
              <a:defRPr sz="1800"/>
            </a:pPr>
            <a:r>
              <a:rPr sz="2100" dirty="0"/>
              <a:t>Android is a comprehensive open source platform designed for mobile devices</a:t>
            </a:r>
            <a:endParaRPr lang="en-US" sz="2100" dirty="0"/>
          </a:p>
          <a:p>
            <a:pPr marL="292712" indent="-292712">
              <a:defRPr sz="1800"/>
            </a:pPr>
            <a:r>
              <a:rPr sz="2100" dirty="0"/>
              <a:t>It is championed by Google and owned by </a:t>
            </a:r>
            <a:r>
              <a:rPr lang="en-US" sz="2100" dirty="0"/>
              <a:t>the </a:t>
            </a:r>
            <a:r>
              <a:rPr sz="2100" dirty="0"/>
              <a:t>Open Handset Alliance</a:t>
            </a:r>
            <a:r>
              <a:rPr lang="en-US" sz="2100" dirty="0"/>
              <a:t> (80+ companies, next Slide)</a:t>
            </a:r>
            <a:endParaRPr sz="2100" dirty="0"/>
          </a:p>
          <a:p>
            <a:pPr marL="292712" indent="-292712">
              <a:defRPr sz="1800"/>
            </a:pPr>
            <a:r>
              <a:rPr sz="2100" dirty="0"/>
              <a:t>The goal of the alliance is to “accelerate innovation in mobile and offer consumers a richer, less expensive, and better mobile experience.”</a:t>
            </a:r>
            <a:r>
              <a:rPr lang="ga-IE" sz="2100" dirty="0"/>
              <a:t> </a:t>
            </a:r>
            <a:r>
              <a:rPr lang="ga-IE" sz="1725" dirty="0"/>
              <a:t>(November 2007)</a:t>
            </a:r>
            <a:endParaRPr sz="1725"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a:t>Introduction to Android</a:t>
            </a:r>
            <a:endParaRPr lang="en-IE" dirty="0"/>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5</a:t>
            </a:fld>
            <a:endParaRPr lang="uk-UA" dirty="0"/>
          </a:p>
        </p:txBody>
      </p:sp>
      <p:pic>
        <p:nvPicPr>
          <p:cNvPr id="2" name="Picture 1">
            <a:extLst>
              <a:ext uri="{FF2B5EF4-FFF2-40B4-BE49-F238E27FC236}">
                <a16:creationId xmlns:a16="http://schemas.microsoft.com/office/drawing/2014/main" id="{5D8127DC-D60C-1044-83D7-10AE4BE4CFDD}"/>
              </a:ext>
            </a:extLst>
          </p:cNvPr>
          <p:cNvPicPr>
            <a:picLocks noChangeAspect="1"/>
          </p:cNvPicPr>
          <p:nvPr/>
        </p:nvPicPr>
        <p:blipFill>
          <a:blip r:embed="rId3"/>
          <a:stretch>
            <a:fillRect/>
          </a:stretch>
        </p:blipFill>
        <p:spPr>
          <a:xfrm>
            <a:off x="5341566" y="726948"/>
            <a:ext cx="3668166" cy="2495205"/>
          </a:xfrm>
          <a:prstGeom prst="rect">
            <a:avLst/>
          </a:prstGeom>
        </p:spPr>
      </p:pic>
    </p:spTree>
    <p:extLst>
      <p:ext uri="{BB962C8B-B14F-4D97-AF65-F5344CB8AC3E}">
        <p14:creationId xmlns:p14="http://schemas.microsoft.com/office/powerpoint/2010/main" val="27526538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2"/>
          </p:nvPr>
        </p:nvSpPr>
        <p:spPr/>
        <p:txBody>
          <a:bodyPr/>
          <a:lstStyle/>
          <a:p>
            <a:pPr lvl="0"/>
            <a:fld id="{86CB4B4D-7CA3-9044-876B-883B54F8677D}" type="slidenum">
              <a:rPr lang="uk-UA" smtClean="0"/>
              <a:t>6</a:t>
            </a:fld>
            <a:endParaRPr lang="uk-UA" dirty="0"/>
          </a:p>
        </p:txBody>
      </p:sp>
      <p:sp>
        <p:nvSpPr>
          <p:cNvPr id="5" name="Footer Placeholder 4"/>
          <p:cNvSpPr>
            <a:spLocks noGrp="1"/>
          </p:cNvSpPr>
          <p:nvPr>
            <p:ph type="ftr" sz="quarter" idx="3"/>
          </p:nvPr>
        </p:nvSpPr>
        <p:spPr/>
        <p:txBody>
          <a:bodyPr/>
          <a:lstStyle/>
          <a:p>
            <a:r>
              <a:rPr lang="en-IE"/>
              <a:t>Introduction to Android</a:t>
            </a:r>
            <a:endParaRPr lang="en-IE" dirty="0"/>
          </a:p>
        </p:txBody>
      </p:sp>
      <p:pic>
        <p:nvPicPr>
          <p:cNvPr id="7" name="Picture 6" descr="OH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94" y="23930"/>
            <a:ext cx="7718643" cy="4800619"/>
          </a:xfrm>
          <a:prstGeom prst="rect">
            <a:avLst/>
          </a:prstGeom>
        </p:spPr>
      </p:pic>
    </p:spTree>
    <p:extLst>
      <p:ext uri="{BB962C8B-B14F-4D97-AF65-F5344CB8AC3E}">
        <p14:creationId xmlns:p14="http://schemas.microsoft.com/office/powerpoint/2010/main" val="28202706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5-04-08 at 18.32.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413" y="1544364"/>
            <a:ext cx="7900397" cy="3314198"/>
          </a:xfrm>
          <a:prstGeom prst="rect">
            <a:avLst/>
          </a:prstGeom>
        </p:spPr>
      </p:pic>
      <p:sp>
        <p:nvSpPr>
          <p:cNvPr id="2" name="Rectangle 1"/>
          <p:cNvSpPr/>
          <p:nvPr/>
        </p:nvSpPr>
        <p:spPr>
          <a:xfrm>
            <a:off x="2575388" y="1581781"/>
            <a:ext cx="3359328" cy="353943"/>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endParaRPr lang="en-US" sz="1800">
              <a:solidFill>
                <a:srgbClr val="FFFFFF"/>
              </a:solidFill>
            </a:endParaRPr>
          </a:p>
        </p:txBody>
      </p:sp>
      <p:sp>
        <p:nvSpPr>
          <p:cNvPr id="95" name="Shape 95"/>
          <p:cNvSpPr>
            <a:spLocks noGrp="1"/>
          </p:cNvSpPr>
          <p:nvPr>
            <p:ph type="title"/>
          </p:nvPr>
        </p:nvSpPr>
        <p:spPr>
          <a:prstGeom prst="rect">
            <a:avLst/>
          </a:prstGeom>
        </p:spPr>
        <p:txBody>
          <a:bodyPr/>
          <a:lstStyle>
            <a:lvl1pPr defTabSz="830862">
              <a:defRPr sz="3800"/>
            </a:lvl1pPr>
          </a:lstStyle>
          <a:p>
            <a:pPr lvl="0">
              <a:defRPr sz="1800"/>
            </a:pPr>
            <a:r>
              <a:rPr sz="2775" dirty="0"/>
              <a:t>Background</a:t>
            </a:r>
            <a:r>
              <a:rPr lang="en-IE" sz="2775" dirty="0"/>
              <a:t> – Vs iOS</a:t>
            </a:r>
            <a:endParaRPr sz="2775" dirty="0"/>
          </a:p>
        </p:txBody>
      </p:sp>
      <p:sp>
        <p:nvSpPr>
          <p:cNvPr id="96" name="Shape 96"/>
          <p:cNvSpPr>
            <a:spLocks noGrp="1"/>
          </p:cNvSpPr>
          <p:nvPr>
            <p:ph type="body" idx="1"/>
          </p:nvPr>
        </p:nvSpPr>
        <p:spPr>
          <a:xfrm>
            <a:off x="396624" y="843558"/>
            <a:ext cx="8577262" cy="4299943"/>
          </a:xfrm>
          <a:prstGeom prst="rect">
            <a:avLst/>
          </a:prstGeom>
        </p:spPr>
        <p:txBody>
          <a:bodyPr/>
          <a:lstStyle/>
          <a:p>
            <a:pPr marL="250896" indent="-250896">
              <a:defRPr sz="1800"/>
            </a:pPr>
            <a:r>
              <a:rPr sz="2100" dirty="0"/>
              <a:t>Android, along with </a:t>
            </a:r>
            <a:r>
              <a:rPr lang="en-US" sz="2100" dirty="0"/>
              <a:t>i</a:t>
            </a:r>
            <a:r>
              <a:rPr sz="2100" dirty="0"/>
              <a:t>OS, </a:t>
            </a:r>
            <a:r>
              <a:rPr lang="en-IE" sz="2100" dirty="0"/>
              <a:t>has</a:t>
            </a:r>
            <a:r>
              <a:rPr sz="2100" dirty="0"/>
              <a:t> </a:t>
            </a:r>
            <a:r>
              <a:rPr lang="en-IE" sz="2100" dirty="0"/>
              <a:t>(and continues to) revolutionise</a:t>
            </a:r>
            <a:r>
              <a:rPr sz="2100" dirty="0"/>
              <a:t> the mobile space. </a:t>
            </a:r>
          </a:p>
          <a:p>
            <a:pPr marL="250896" indent="-250896">
              <a:defRPr sz="1800"/>
            </a:pPr>
            <a:r>
              <a:rPr sz="2100" dirty="0"/>
              <a:t>Unlike </a:t>
            </a:r>
            <a:r>
              <a:rPr lang="en-US" sz="2100" dirty="0"/>
              <a:t>i</a:t>
            </a:r>
            <a:r>
              <a:rPr sz="2100" dirty="0"/>
              <a:t>OS</a:t>
            </a:r>
            <a:r>
              <a:rPr lang="en-US" sz="2100" dirty="0"/>
              <a:t> however</a:t>
            </a:r>
            <a:r>
              <a:rPr sz="2100" dirty="0"/>
              <a:t>, Android is an open platform that separates the hardware from the software that runs on it. </a:t>
            </a:r>
          </a:p>
          <a:p>
            <a:pPr marL="250896" indent="-250896">
              <a:defRPr sz="1800"/>
            </a:pPr>
            <a:r>
              <a:rPr sz="2100" dirty="0"/>
              <a:t>This allows for a much larger number of devices to run the same applications and creates a much richer ecosystem for </a:t>
            </a:r>
            <a:br>
              <a:rPr lang="en-IE" sz="2100" dirty="0"/>
            </a:br>
            <a:r>
              <a:rPr sz="2100" dirty="0"/>
              <a:t>developers and consumers.</a:t>
            </a:r>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7</a:t>
            </a:fld>
            <a:endParaRPr lang="uk-UA" dirty="0"/>
          </a:p>
        </p:txBody>
      </p:sp>
    </p:spTree>
    <p:extLst>
      <p:ext uri="{BB962C8B-B14F-4D97-AF65-F5344CB8AC3E}">
        <p14:creationId xmlns:p14="http://schemas.microsoft.com/office/powerpoint/2010/main" val="197720606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watches.jpg"/>
          <p:cNvPicPr/>
          <p:nvPr/>
        </p:nvPicPr>
        <p:blipFill>
          <a:blip r:embed="rId3"/>
          <a:stretch>
            <a:fillRect/>
          </a:stretch>
        </p:blipFill>
        <p:spPr>
          <a:xfrm>
            <a:off x="6448052" y="3591870"/>
            <a:ext cx="2602578" cy="1177354"/>
          </a:xfrm>
          <a:prstGeom prst="rect">
            <a:avLst/>
          </a:prstGeom>
          <a:ln w="12700">
            <a:miter lim="400000"/>
          </a:ln>
        </p:spPr>
      </p:pic>
      <p:sp>
        <p:nvSpPr>
          <p:cNvPr id="117" name="Shape 117"/>
          <p:cNvSpPr>
            <a:spLocks noGrp="1"/>
          </p:cNvSpPr>
          <p:nvPr>
            <p:ph type="title"/>
          </p:nvPr>
        </p:nvSpPr>
        <p:spPr>
          <a:prstGeom prst="rect">
            <a:avLst/>
          </a:prstGeom>
          <a:ln w="12700">
            <a:miter lim="400000"/>
          </a:ln>
        </p:spPr>
        <p:txBody>
          <a:bodyPr lIns="54418" tIns="54418" rIns="54418" bIns="54418" anchor="b"/>
          <a:lstStyle>
            <a:lvl1pPr defTabSz="830862"/>
          </a:lstStyle>
          <a:p>
            <a:r>
              <a:rPr sz="2800" dirty="0"/>
              <a:t>Designed for Mobile Devices</a:t>
            </a:r>
          </a:p>
        </p:txBody>
      </p:sp>
      <p:sp>
        <p:nvSpPr>
          <p:cNvPr id="118" name="Shape 118"/>
          <p:cNvSpPr>
            <a:spLocks noGrp="1"/>
          </p:cNvSpPr>
          <p:nvPr>
            <p:ph type="body" idx="1"/>
          </p:nvPr>
        </p:nvSpPr>
        <p:spPr>
          <a:xfrm>
            <a:off x="396624" y="843558"/>
            <a:ext cx="4462247" cy="4299943"/>
          </a:xfrm>
          <a:prstGeom prst="rect">
            <a:avLst/>
          </a:prstGeom>
        </p:spPr>
        <p:txBody>
          <a:bodyPr>
            <a:normAutofit/>
          </a:bodyPr>
          <a:lstStyle/>
          <a:p>
            <a:pPr marL="196895" indent="-196895" defTabSz="373064">
              <a:spcBef>
                <a:spcPts val="251"/>
              </a:spcBef>
              <a:buClr>
                <a:schemeClr val="accent2"/>
              </a:buClr>
              <a:defRPr sz="1800"/>
            </a:pPr>
            <a:r>
              <a:rPr sz="1800" dirty="0"/>
              <a:t>When designing Android, the team looked at which mobile device constraints were likely </a:t>
            </a:r>
            <a:r>
              <a:rPr sz="1800" b="1" i="1" dirty="0"/>
              <a:t>not going to change </a:t>
            </a:r>
            <a:r>
              <a:rPr sz="1800" dirty="0"/>
              <a:t>for the foreseeable future: </a:t>
            </a:r>
          </a:p>
          <a:p>
            <a:pPr marL="362702" lvl="1" indent="-176169" defTabSz="338982">
              <a:spcBef>
                <a:spcPts val="1695"/>
              </a:spcBef>
              <a:buClr>
                <a:schemeClr val="accent2"/>
              </a:buClr>
              <a:defRPr sz="1800"/>
            </a:pPr>
            <a:r>
              <a:rPr sz="1350" b="1" i="1" dirty="0"/>
              <a:t>Battery</a:t>
            </a:r>
            <a:r>
              <a:rPr sz="1350" b="1" dirty="0"/>
              <a:t> power</a:t>
            </a:r>
            <a:r>
              <a:rPr sz="1350" dirty="0"/>
              <a:t>, and </a:t>
            </a:r>
            <a:r>
              <a:rPr sz="1350" i="1" dirty="0"/>
              <a:t>battery</a:t>
            </a:r>
            <a:r>
              <a:rPr sz="1350" dirty="0"/>
              <a:t> </a:t>
            </a:r>
            <a:r>
              <a:rPr sz="1350" b="1" dirty="0"/>
              <a:t>performance</a:t>
            </a:r>
            <a:r>
              <a:rPr sz="1350" dirty="0"/>
              <a:t> is probably not going to get </a:t>
            </a:r>
            <a:r>
              <a:rPr lang="en-IE" sz="1350" dirty="0"/>
              <a:t>massively</a:t>
            </a:r>
            <a:r>
              <a:rPr sz="1350" dirty="0"/>
              <a:t> better anytime soon</a:t>
            </a:r>
          </a:p>
          <a:p>
            <a:pPr marL="362702" lvl="1" indent="-176169" defTabSz="338982">
              <a:spcBef>
                <a:spcPts val="1695"/>
              </a:spcBef>
              <a:buClr>
                <a:schemeClr val="accent2"/>
              </a:buClr>
              <a:defRPr sz="1800"/>
            </a:pPr>
            <a:r>
              <a:rPr sz="1350" dirty="0"/>
              <a:t>In general, </a:t>
            </a:r>
            <a:r>
              <a:rPr lang="en-IE" sz="1350" dirty="0"/>
              <a:t>the </a:t>
            </a:r>
            <a:r>
              <a:rPr sz="1350" dirty="0"/>
              <a:t>small </a:t>
            </a:r>
            <a:r>
              <a:rPr sz="1350" i="1" dirty="0"/>
              <a:t>size</a:t>
            </a:r>
            <a:r>
              <a:rPr sz="1350" dirty="0"/>
              <a:t> of mobile devices means that they will always be </a:t>
            </a:r>
            <a:r>
              <a:rPr sz="1350" b="1" dirty="0"/>
              <a:t>limited</a:t>
            </a:r>
            <a:r>
              <a:rPr sz="1350" dirty="0"/>
              <a:t> in terms of </a:t>
            </a:r>
            <a:r>
              <a:rPr sz="1350" b="1" dirty="0"/>
              <a:t>memory</a:t>
            </a:r>
            <a:r>
              <a:rPr sz="1350" dirty="0"/>
              <a:t> and </a:t>
            </a:r>
            <a:r>
              <a:rPr sz="1350" b="1" dirty="0"/>
              <a:t>speed</a:t>
            </a:r>
          </a:p>
          <a:p>
            <a:pPr marL="362702" lvl="1" indent="-176169" defTabSz="338982">
              <a:spcBef>
                <a:spcPts val="1695"/>
              </a:spcBef>
              <a:buClr>
                <a:schemeClr val="accent2"/>
              </a:buClr>
              <a:defRPr sz="1800"/>
            </a:pPr>
            <a:r>
              <a:rPr sz="1350" dirty="0"/>
              <a:t>However, a device’s </a:t>
            </a:r>
            <a:r>
              <a:rPr sz="1350" b="1" dirty="0"/>
              <a:t>screen size</a:t>
            </a:r>
            <a:r>
              <a:rPr sz="1350" dirty="0"/>
              <a:t>, </a:t>
            </a:r>
            <a:r>
              <a:rPr sz="1350" b="1" dirty="0"/>
              <a:t>resolution</a:t>
            </a:r>
            <a:r>
              <a:rPr sz="1350" dirty="0"/>
              <a:t>, </a:t>
            </a:r>
            <a:r>
              <a:rPr sz="1350" b="1" dirty="0"/>
              <a:t>chipset</a:t>
            </a:r>
            <a:r>
              <a:rPr sz="1350" dirty="0"/>
              <a:t> may </a:t>
            </a:r>
            <a:r>
              <a:rPr sz="1350" b="1" dirty="0"/>
              <a:t>vary considerably</a:t>
            </a:r>
          </a:p>
          <a:p>
            <a:pPr marL="168767" indent="-168767" defTabSz="238346">
              <a:spcBef>
                <a:spcPts val="1695"/>
              </a:spcBef>
              <a:buClr>
                <a:schemeClr val="accent2"/>
              </a:buClr>
              <a:defRPr sz="1800"/>
            </a:pPr>
            <a:r>
              <a:rPr sz="1800" dirty="0"/>
              <a:t>These constraints have been taken into consideration throughout the platform. </a:t>
            </a:r>
          </a:p>
        </p:txBody>
      </p:sp>
      <p:pic>
        <p:nvPicPr>
          <p:cNvPr id="122" name="droidpc.jpg"/>
          <p:cNvPicPr/>
          <p:nvPr/>
        </p:nvPicPr>
        <p:blipFill>
          <a:blip r:embed="rId4"/>
          <a:stretch>
            <a:fillRect/>
          </a:stretch>
        </p:blipFill>
        <p:spPr>
          <a:xfrm>
            <a:off x="4808025" y="3748511"/>
            <a:ext cx="1522763" cy="713082"/>
          </a:xfrm>
          <a:prstGeom prst="rect">
            <a:avLst/>
          </a:prstGeom>
          <a:ln w="12700">
            <a:miter lim="400000"/>
          </a:ln>
        </p:spPr>
      </p:pic>
      <p:pic>
        <p:nvPicPr>
          <p:cNvPr id="123" name="droidsmartbox.jpg"/>
          <p:cNvPicPr/>
          <p:nvPr/>
        </p:nvPicPr>
        <p:blipFill>
          <a:blip r:embed="rId5"/>
          <a:stretch>
            <a:fillRect/>
          </a:stretch>
        </p:blipFill>
        <p:spPr>
          <a:xfrm>
            <a:off x="4735968" y="2324602"/>
            <a:ext cx="1647603" cy="826882"/>
          </a:xfrm>
          <a:prstGeom prst="rect">
            <a:avLst/>
          </a:prstGeom>
          <a:ln w="12700">
            <a:miter lim="400000"/>
          </a:ln>
        </p:spPr>
      </p:pic>
      <p:sp>
        <p:nvSpPr>
          <p:cNvPr id="11" name="Rectangle 66"/>
          <p:cNvSpPr txBox="1">
            <a:spLocks noChangeArrowheads="1"/>
          </p:cNvSpPr>
          <p:nvPr/>
        </p:nvSpPr>
        <p:spPr bwMode="auto">
          <a:xfrm>
            <a:off x="3215042" y="4863301"/>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defTabSz="584200">
              <a:defRPr sz="1800" b="0" i="0">
                <a:latin typeface="Helvetica Neue Light"/>
                <a:ea typeface="+mn-ea"/>
                <a:cs typeface="Helvetica Neue Light"/>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a:lstStyle>
          <a:p>
            <a:endParaRPr lang="en-IE" sz="1125" dirty="0">
              <a:solidFill>
                <a:srgbClr val="FFFFFF"/>
              </a:solidFill>
            </a:endParaRPr>
          </a:p>
          <a:p>
            <a:r>
              <a:rPr lang="en-IE" sz="1125" dirty="0">
                <a:solidFill>
                  <a:srgbClr val="FFFFFF"/>
                </a:solidFill>
              </a:rPr>
              <a:t>Introduction to Android</a:t>
            </a:r>
          </a:p>
        </p:txBody>
      </p:sp>
      <p:sp>
        <p:nvSpPr>
          <p:cNvPr id="3" name="Slide Number Placeholder 2">
            <a:extLst>
              <a:ext uri="{FF2B5EF4-FFF2-40B4-BE49-F238E27FC236}">
                <a16:creationId xmlns:a16="http://schemas.microsoft.com/office/drawing/2014/main" id="{CC064A39-645E-A841-94A4-93E0E5970776}"/>
              </a:ext>
            </a:extLst>
          </p:cNvPr>
          <p:cNvSpPr>
            <a:spLocks noGrp="1"/>
          </p:cNvSpPr>
          <p:nvPr>
            <p:ph type="sldNum" sz="quarter" idx="2"/>
          </p:nvPr>
        </p:nvSpPr>
        <p:spPr>
          <a:xfrm>
            <a:off x="6553201" y="4866947"/>
            <a:ext cx="1905000" cy="283023"/>
          </a:xfrm>
        </p:spPr>
        <p:txBody>
          <a:bodyPr/>
          <a:lstStyle/>
          <a:p>
            <a:pPr lvl="0"/>
            <a:fld id="{86CB4B4D-7CA3-9044-876B-883B54F8677D}" type="slidenum">
              <a:rPr lang="en-IE" smtClean="0"/>
              <a:t>8</a:t>
            </a:fld>
            <a:endParaRPr lang="en-IE" dirty="0"/>
          </a:p>
        </p:txBody>
      </p:sp>
      <p:pic>
        <p:nvPicPr>
          <p:cNvPr id="4" name="Picture 3">
            <a:extLst>
              <a:ext uri="{FF2B5EF4-FFF2-40B4-BE49-F238E27FC236}">
                <a16:creationId xmlns:a16="http://schemas.microsoft.com/office/drawing/2014/main" id="{83CB889E-387D-DC4F-8D0D-CBF95C0A3976}"/>
              </a:ext>
            </a:extLst>
          </p:cNvPr>
          <p:cNvPicPr>
            <a:picLocks noChangeAspect="1"/>
          </p:cNvPicPr>
          <p:nvPr/>
        </p:nvPicPr>
        <p:blipFill>
          <a:blip r:embed="rId6"/>
          <a:stretch>
            <a:fillRect/>
          </a:stretch>
        </p:blipFill>
        <p:spPr>
          <a:xfrm>
            <a:off x="6448051" y="2036811"/>
            <a:ext cx="2453277" cy="1378742"/>
          </a:xfrm>
          <a:prstGeom prst="rect">
            <a:avLst/>
          </a:prstGeom>
        </p:spPr>
      </p:pic>
      <p:pic>
        <p:nvPicPr>
          <p:cNvPr id="6" name="Picture 5" descr="A close up of a stereo&#13;&#10;&#13;&#10;Description automatically generated">
            <a:extLst>
              <a:ext uri="{FF2B5EF4-FFF2-40B4-BE49-F238E27FC236}">
                <a16:creationId xmlns:a16="http://schemas.microsoft.com/office/drawing/2014/main" id="{7DA849A9-6BBB-FB40-B5F2-015FFD8CB0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5727" y="191631"/>
            <a:ext cx="3482474" cy="1653549"/>
          </a:xfrm>
          <a:prstGeom prst="rect">
            <a:avLst/>
          </a:prstGeom>
        </p:spPr>
      </p:pic>
    </p:spTree>
    <p:extLst>
      <p:ext uri="{BB962C8B-B14F-4D97-AF65-F5344CB8AC3E}">
        <p14:creationId xmlns:p14="http://schemas.microsoft.com/office/powerpoint/2010/main" val="23671271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96624" y="1"/>
            <a:ext cx="7174247" cy="726426"/>
          </a:xfrm>
          <a:prstGeom prst="rect">
            <a:avLst/>
          </a:prstGeom>
        </p:spPr>
        <p:txBody>
          <a:bodyPr/>
          <a:lstStyle/>
          <a:p>
            <a:pPr lvl="0">
              <a:defRPr sz="1800"/>
            </a:pPr>
            <a:r>
              <a:rPr lang="en-US" sz="3000" dirty="0"/>
              <a:t>Android Versions so Far *</a:t>
            </a:r>
            <a:endParaRPr dirty="0"/>
          </a:p>
        </p:txBody>
      </p:sp>
      <p:sp>
        <p:nvSpPr>
          <p:cNvPr id="7" name="Rectangle 66"/>
          <p:cNvSpPr>
            <a:spLocks noGrp="1" noChangeArrowheads="1"/>
          </p:cNvSpPr>
          <p:nvPr>
            <p:ph type="ftr" sz="quarter" idx="3"/>
          </p:nvPr>
        </p:nvSpPr>
        <p:spPr bwMode="auto">
          <a:xfrm>
            <a:off x="3215042" y="4861695"/>
            <a:ext cx="2429637" cy="241102"/>
          </a:xfrm>
          <a:prstGeom prst="rect">
            <a:avLst/>
          </a:prstGeom>
          <a:noFill/>
          <a:ln w="9525">
            <a:noFill/>
            <a:miter lim="800000"/>
            <a:headEnd/>
            <a:tailEnd/>
          </a:ln>
          <a:effectLst/>
        </p:spPr>
        <p:txBody>
          <a:bodyPr vert="horz" wrap="square" lIns="57395" tIns="28697" rIns="57395" bIns="28697" numCol="1" anchor="b" anchorCtr="0" compatLnSpc="1">
            <a:prstTxWarp prst="textNoShape">
              <a:avLst/>
            </a:prstTxWarp>
          </a:bodyPr>
          <a:lstStyle>
            <a:lvl1pPr algn="ctr">
              <a:defRPr sz="1125" b="0" i="0">
                <a:latin typeface="Helvetica Neue Light"/>
                <a:cs typeface="Helvetica Neue Light"/>
              </a:defRPr>
            </a:lvl1pPr>
          </a:lstStyle>
          <a:p>
            <a:r>
              <a:rPr lang="en-IE" dirty="0"/>
              <a:t>Introduction to Android</a:t>
            </a:r>
          </a:p>
        </p:txBody>
      </p:sp>
      <p:sp>
        <p:nvSpPr>
          <p:cNvPr id="8" name="Slide Number Placeholder 1"/>
          <p:cNvSpPr>
            <a:spLocks noGrp="1"/>
          </p:cNvSpPr>
          <p:nvPr>
            <p:ph type="sldNum" sz="quarter" idx="2"/>
          </p:nvPr>
        </p:nvSpPr>
        <p:spPr>
          <a:xfrm>
            <a:off x="6552685" y="4857982"/>
            <a:ext cx="1904504" cy="283023"/>
          </a:xfrm>
        </p:spPr>
        <p:txBody>
          <a:bodyPr/>
          <a:lstStyle/>
          <a:p>
            <a:pPr lvl="0"/>
            <a:fld id="{86CB4B4D-7CA3-9044-876B-883B54F8677D}" type="slidenum">
              <a:rPr lang="uk-UA" smtClean="0"/>
              <a:t>9</a:t>
            </a:fld>
            <a:endParaRPr lang="uk-UA" dirty="0"/>
          </a:p>
        </p:txBody>
      </p:sp>
      <p:pic>
        <p:nvPicPr>
          <p:cNvPr id="6" name="Picture 5">
            <a:extLst>
              <a:ext uri="{FF2B5EF4-FFF2-40B4-BE49-F238E27FC236}">
                <a16:creationId xmlns:a16="http://schemas.microsoft.com/office/drawing/2014/main" id="{07C44D46-3953-BB4A-9EF2-B55879342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83" y="852051"/>
            <a:ext cx="5959602" cy="3973068"/>
          </a:xfrm>
          <a:prstGeom prst="rect">
            <a:avLst/>
          </a:prstGeom>
        </p:spPr>
      </p:pic>
      <p:sp>
        <p:nvSpPr>
          <p:cNvPr id="10" name="TextBox 9">
            <a:extLst>
              <a:ext uri="{FF2B5EF4-FFF2-40B4-BE49-F238E27FC236}">
                <a16:creationId xmlns:a16="http://schemas.microsoft.com/office/drawing/2014/main" id="{CC244858-0596-F544-B95B-5A6485B68D19}"/>
              </a:ext>
            </a:extLst>
          </p:cNvPr>
          <p:cNvSpPr txBox="1"/>
          <p:nvPr/>
        </p:nvSpPr>
        <p:spPr>
          <a:xfrm>
            <a:off x="5477031" y="3867984"/>
            <a:ext cx="1002040" cy="2616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rtl="0" latinLnBrk="1" hangingPunct="0"/>
            <a:r>
              <a:rPr lang="en-US" sz="1200" dirty="0">
                <a:solidFill>
                  <a:srgbClr val="000000"/>
                </a:solidFill>
                <a:latin typeface="Angsana New" panose="02020603050405020304" pitchFamily="18" charset="-34"/>
                <a:cs typeface="Angsana New" panose="02020603050405020304" pitchFamily="18" charset="-34"/>
              </a:rPr>
              <a:t>Android 9.0 (Pie)</a:t>
            </a:r>
          </a:p>
        </p:txBody>
      </p:sp>
      <p:pic>
        <p:nvPicPr>
          <p:cNvPr id="3" name="Picture 2" descr="A close up of food&#10;&#10;Description automatically generated">
            <a:extLst>
              <a:ext uri="{FF2B5EF4-FFF2-40B4-BE49-F238E27FC236}">
                <a16:creationId xmlns:a16="http://schemas.microsoft.com/office/drawing/2014/main" id="{009F3F1A-14BC-CE4D-9F3D-CF672081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804" y="4067541"/>
            <a:ext cx="680494" cy="688826"/>
          </a:xfrm>
          <a:prstGeom prst="rect">
            <a:avLst/>
          </a:prstGeom>
        </p:spPr>
      </p:pic>
    </p:spTree>
    <p:extLst>
      <p:ext uri="{BB962C8B-B14F-4D97-AF65-F5344CB8AC3E}">
        <p14:creationId xmlns:p14="http://schemas.microsoft.com/office/powerpoint/2010/main" val="410059618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32662</TotalTime>
  <Words>1521</Words>
  <Application>Microsoft Macintosh PowerPoint</Application>
  <PresentationFormat>On-screen Show (16:9)</PresentationFormat>
  <Paragraphs>168</Paragraphs>
  <Slides>33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Angsana New</vt:lpstr>
      <vt:lpstr>Avenir Roman</vt:lpstr>
      <vt:lpstr>Calibri</vt:lpstr>
      <vt:lpstr>Helvetica</vt:lpstr>
      <vt:lpstr>Helvetica Light</vt:lpstr>
      <vt:lpstr>Helvetica Neue</vt:lpstr>
      <vt:lpstr>Helvetica Neue Light</vt:lpstr>
      <vt:lpstr>Helvetica Neue Thin</vt:lpstr>
      <vt:lpstr>HelveticaNeue</vt:lpstr>
      <vt:lpstr>Wingdings</vt:lpstr>
      <vt:lpstr>White</vt:lpstr>
      <vt:lpstr>Introducing Android</vt:lpstr>
      <vt:lpstr>Agenda</vt:lpstr>
      <vt:lpstr>Android Origins</vt:lpstr>
      <vt:lpstr>Android Origins</vt:lpstr>
      <vt:lpstr>Background – Platform &amp; OHA</vt:lpstr>
      <vt:lpstr>PowerPoint Presentation</vt:lpstr>
      <vt:lpstr>Background – Vs iOS</vt:lpstr>
      <vt:lpstr>Designed for Mobile Devices</vt:lpstr>
      <vt:lpstr>Android Versions so Far *</vt:lpstr>
      <vt:lpstr>Android Versions so Far *</vt:lpstr>
      <vt:lpstr>Android Version 10 - Highlights</vt:lpstr>
      <vt:lpstr>The Next Version</vt:lpstr>
      <vt:lpstr>The Next Version</vt:lpstr>
      <vt:lpstr>Versions – API Level *</vt:lpstr>
      <vt:lpstr>Versions – API Level *</vt:lpstr>
      <vt:lpstr>Versions – Platforms *</vt:lpstr>
      <vt:lpstr>Adoption Rates</vt:lpstr>
      <vt:lpstr>Adoption Rates (June 4th 2019 WWDC)</vt:lpstr>
      <vt:lpstr>Adoption Rates</vt:lpstr>
      <vt:lpstr>Why are these figures Important?</vt:lpstr>
      <vt:lpstr>PowerPoint Presentation</vt:lpstr>
      <vt:lpstr>PowerPoint Presentation</vt:lpstr>
      <vt:lpstr>PowerPoint Presentation</vt:lpstr>
      <vt:lpstr>PowerPoint Presentation</vt:lpstr>
      <vt:lpstr>some interesting graphics…</vt:lpstr>
      <vt:lpstr>Which Countries Prefer What (Q3 2019)</vt:lpstr>
      <vt:lpstr>Market Share Vs App Revenue</vt:lpstr>
      <vt:lpstr>some very interesting graphics… </vt:lpstr>
      <vt:lpstr>PowerPoint Presentation</vt:lpstr>
      <vt:lpstr>PowerPoint Presentation</vt:lpstr>
      <vt:lpstr>FairPhone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dc:creator>David Drohan</dc:creator>
  <cp:lastModifiedBy>David Drohan</cp:lastModifiedBy>
  <cp:revision>112</cp:revision>
  <dcterms:created xsi:type="dcterms:W3CDTF">2019-01-29T16:40:14Z</dcterms:created>
  <dcterms:modified xsi:type="dcterms:W3CDTF">2020-06-25T17:44:57Z</dcterms:modified>
</cp:coreProperties>
</file>